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10" r:id="rId2"/>
    <p:sldId id="311" r:id="rId3"/>
    <p:sldId id="293" r:id="rId4"/>
    <p:sldId id="361" r:id="rId5"/>
    <p:sldId id="362" r:id="rId6"/>
    <p:sldId id="363" r:id="rId7"/>
    <p:sldId id="364" r:id="rId8"/>
    <p:sldId id="367" r:id="rId9"/>
    <p:sldId id="368" r:id="rId10"/>
    <p:sldId id="369" r:id="rId11"/>
    <p:sldId id="371" r:id="rId12"/>
    <p:sldId id="370" r:id="rId13"/>
    <p:sldId id="372" r:id="rId14"/>
    <p:sldId id="388" r:id="rId15"/>
    <p:sldId id="373" r:id="rId16"/>
    <p:sldId id="374" r:id="rId17"/>
    <p:sldId id="375" r:id="rId18"/>
    <p:sldId id="376" r:id="rId19"/>
    <p:sldId id="377" r:id="rId20"/>
    <p:sldId id="378" r:id="rId21"/>
    <p:sldId id="379" r:id="rId22"/>
    <p:sldId id="380" r:id="rId23"/>
    <p:sldId id="381" r:id="rId24"/>
    <p:sldId id="382" r:id="rId25"/>
    <p:sldId id="383" r:id="rId26"/>
    <p:sldId id="384" r:id="rId27"/>
    <p:sldId id="385" r:id="rId28"/>
    <p:sldId id="386" r:id="rId29"/>
    <p:sldId id="387" r:id="rId30"/>
    <p:sldId id="389" r:id="rId31"/>
    <p:sldId id="391" r:id="rId32"/>
    <p:sldId id="390" r:id="rId33"/>
    <p:sldId id="392" r:id="rId34"/>
    <p:sldId id="393" r:id="rId35"/>
    <p:sldId id="394" r:id="rId36"/>
    <p:sldId id="395"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7" autoAdjust="0"/>
    <p:restoredTop sz="94620" autoAdjust="0"/>
  </p:normalViewPr>
  <p:slideViewPr>
    <p:cSldViewPr>
      <p:cViewPr varScale="1">
        <p:scale>
          <a:sx n="123" d="100"/>
          <a:sy n="123" d="100"/>
        </p:scale>
        <p:origin x="-28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97024C-B708-48F7-AFCE-21EE59634854}" type="datetimeFigureOut">
              <a:rPr lang="zh-CN" altLang="en-US" smtClean="0"/>
              <a:pPr/>
              <a:t>2015/9/24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1B0F2-85B2-4302-9FCC-30077D591A2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0"/>
          <p:cNvSpPr>
            <a:spLocks noGrp="1" noChangeArrowheads="1"/>
          </p:cNvSpPr>
          <p:nvPr>
            <p:ph type="sldNum" sz="quarter"/>
          </p:nvPr>
        </p:nvSpPr>
        <p:spPr>
          <a:noFill/>
        </p:spPr>
        <p:txBody>
          <a:bodyPr/>
          <a:lstStyle/>
          <a:p>
            <a:pPr>
              <a:buFont typeface="StarSymbol"/>
              <a:buNone/>
            </a:pPr>
            <a:fld id="{D8440F30-67AA-4C47-9587-D8C580A82F20}" type="slidenum">
              <a:rPr lang="en-GB" smtClean="0">
                <a:latin typeface="Times New Roman" pitchFamily="18" charset="0"/>
                <a:ea typeface="Arial Unicode MS" pitchFamily="34" charset="-128"/>
                <a:cs typeface="Arial Unicode MS" pitchFamily="34" charset="-128"/>
              </a:rPr>
              <a:pPr>
                <a:buFont typeface="StarSymbol"/>
                <a:buNone/>
              </a:pPr>
              <a:t>1</a:t>
            </a:fld>
            <a:endParaRPr lang="en-GB" smtClean="0">
              <a:latin typeface="Times New Roman" pitchFamily="18" charset="0"/>
              <a:ea typeface="Arial Unicode MS" pitchFamily="34" charset="-128"/>
              <a:cs typeface="Arial Unicode MS" pitchFamily="34" charset="-128"/>
            </a:endParaRPr>
          </a:p>
        </p:txBody>
      </p:sp>
      <p:sp>
        <p:nvSpPr>
          <p:cNvPr id="46083" name="Text Box 1"/>
          <p:cNvSpPr txBox="1">
            <a:spLocks noChangeArrowheads="1"/>
          </p:cNvSpPr>
          <p:nvPr/>
        </p:nvSpPr>
        <p:spPr bwMode="auto">
          <a:xfrm>
            <a:off x="1003787" y="695136"/>
            <a:ext cx="4848988" cy="3429509"/>
          </a:xfrm>
          <a:prstGeom prst="rect">
            <a:avLst/>
          </a:prstGeom>
          <a:solidFill>
            <a:srgbClr val="FFFFFF"/>
          </a:solidFill>
          <a:ln w="9360">
            <a:solidFill>
              <a:srgbClr val="000000"/>
            </a:solidFill>
            <a:miter lim="800000"/>
            <a:headEnd/>
            <a:tailEnd/>
          </a:ln>
        </p:spPr>
        <p:txBody>
          <a:bodyPr wrap="none" lIns="80148" tIns="40073" rIns="80148" bIns="40073" anchor="ctr"/>
          <a:lstStyle/>
          <a:p>
            <a:pPr hangingPunct="0">
              <a:lnSpc>
                <a:spcPct val="71000"/>
              </a:lnSpc>
              <a:buClr>
                <a:srgbClr val="000000"/>
              </a:buClr>
              <a:buSzPct val="45000"/>
              <a:buFont typeface="StarSymbol"/>
              <a:buNone/>
            </a:pPr>
            <a:endParaRPr lang="en-US"/>
          </a:p>
        </p:txBody>
      </p:sp>
      <p:sp>
        <p:nvSpPr>
          <p:cNvPr id="46084" name="Rectangle 2"/>
          <p:cNvSpPr>
            <a:spLocks noGrp="1" noChangeArrowheads="1"/>
          </p:cNvSpPr>
          <p:nvPr>
            <p:ph type="body"/>
          </p:nvPr>
        </p:nvSpPr>
        <p:spPr>
          <a:xfrm>
            <a:off x="685513" y="4343231"/>
            <a:ext cx="5481216" cy="4111066"/>
          </a:xfrm>
          <a:noFill/>
          <a:ln/>
        </p:spPr>
        <p:txBody>
          <a:bodyPr wrap="none" anchor="ctr"/>
          <a:lstStyle/>
          <a:p>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ln w="9525"/>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0F913ECE-24F1-4D07-9CC3-F406DD64C11C}" type="slidenum">
              <a:rPr lang="zh-CN" altLang="en-US" smtClean="0"/>
              <a:pPr>
                <a:defRPr/>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1026" name="Picture 2" descr="E:\工作文件\2015 07\亚派无人机桥检方案\图片1.png"/>
          <p:cNvPicPr>
            <a:picLocks noChangeAspect="1" noChangeArrowheads="1"/>
          </p:cNvPicPr>
          <p:nvPr userDrawn="1"/>
        </p:nvPicPr>
        <p:blipFill>
          <a:blip r:embed="rId2"/>
          <a:srcRect/>
          <a:stretch>
            <a:fillRect/>
          </a:stretch>
        </p:blipFill>
        <p:spPr bwMode="auto">
          <a:xfrm>
            <a:off x="0" y="66990"/>
            <a:ext cx="9143999" cy="6862472"/>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2015/9/24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Picture 2" descr="E:\工作文件\2015 07\亚派无人机桥检方案\图片1.png"/>
          <p:cNvPicPr>
            <a:picLocks noChangeAspect="1" noChangeArrowheads="1"/>
          </p:cNvPicPr>
          <p:nvPr userDrawn="1"/>
        </p:nvPicPr>
        <p:blipFill>
          <a:blip r:embed="rId13"/>
          <a:srcRect/>
          <a:stretch>
            <a:fillRect/>
          </a:stretch>
        </p:blipFill>
        <p:spPr bwMode="auto">
          <a:xfrm>
            <a:off x="0" y="-4472"/>
            <a:ext cx="9143999" cy="686247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143116"/>
            <a:ext cx="8572528" cy="1371600"/>
          </a:xfrm>
          <a:prstGeom prst="rect">
            <a:avLst/>
          </a:prstGeom>
          <a:solidFill>
            <a:srgbClr val="92D05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Century Gothic" panose="020B0502020202020204" pitchFamily="34" charset="0"/>
            </a:endParaRPr>
          </a:p>
        </p:txBody>
      </p:sp>
      <p:sp>
        <p:nvSpPr>
          <p:cNvPr id="2" name="TextBox 1"/>
          <p:cNvSpPr txBox="1"/>
          <p:nvPr/>
        </p:nvSpPr>
        <p:spPr>
          <a:xfrm>
            <a:off x="1071538" y="2571744"/>
            <a:ext cx="6858048" cy="646331"/>
          </a:xfrm>
          <a:prstGeom prst="rect">
            <a:avLst/>
          </a:prstGeom>
          <a:noFill/>
        </p:spPr>
        <p:txBody>
          <a:bodyPr wrap="square" rtlCol="0">
            <a:spAutoFit/>
          </a:bodyPr>
          <a:lstStyle/>
          <a:p>
            <a:pPr algn="ctr"/>
            <a:r>
              <a:rPr lang="zh-CN" altLang="en-US" sz="3600" b="1" dirty="0" smtClean="0">
                <a:solidFill>
                  <a:schemeClr val="bg1"/>
                </a:solidFill>
                <a:latin typeface="微软雅黑" pitchFamily="34" charset="-122"/>
                <a:ea typeface="微软雅黑" pitchFamily="34" charset="-122"/>
              </a:rPr>
              <a:t>多端接入公路讯息即时通讯系统</a:t>
            </a:r>
            <a:endParaRPr lang="zh-CN" altLang="en-US" sz="3600" dirty="0" smtClean="0">
              <a:solidFill>
                <a:schemeClr val="bg1"/>
              </a:solidFill>
              <a:latin typeface="微软雅黑" pitchFamily="34" charset="-122"/>
              <a:ea typeface="微软雅黑" pitchFamily="34" charset="-122"/>
            </a:endParaRPr>
          </a:p>
        </p:txBody>
      </p:sp>
      <p:pic>
        <p:nvPicPr>
          <p:cNvPr id="35842" name="Picture 2" descr="C:\Users\zengjian\Desktop\logo (1).png"/>
          <p:cNvPicPr>
            <a:picLocks noChangeAspect="1" noChangeArrowheads="1"/>
          </p:cNvPicPr>
          <p:nvPr/>
        </p:nvPicPr>
        <p:blipFill>
          <a:blip r:embed="rId3"/>
          <a:srcRect/>
          <a:stretch>
            <a:fillRect/>
          </a:stretch>
        </p:blipFill>
        <p:spPr bwMode="auto">
          <a:xfrm>
            <a:off x="2214547" y="5018701"/>
            <a:ext cx="1428759" cy="410563"/>
          </a:xfrm>
          <a:prstGeom prst="rect">
            <a:avLst/>
          </a:prstGeom>
          <a:noFill/>
        </p:spPr>
      </p:pic>
    </p:spTree>
    <p:extLst>
      <p:ext uri="{BB962C8B-B14F-4D97-AF65-F5344CB8AC3E}">
        <p14:creationId xmlns="" xmlns:p14="http://schemas.microsoft.com/office/powerpoint/2010/main" val="7166418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位置信息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643438" y="1628082"/>
            <a:ext cx="4214842" cy="4801314"/>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点击会话窗口下方的加号，在展开的窗口中选择地理位置的图标就可以向好友发送自己现在的位置信息。</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3" name="Picture 3"/>
          <p:cNvPicPr>
            <a:picLocks noChangeAspect="1" noChangeArrowheads="1"/>
          </p:cNvPicPr>
          <p:nvPr/>
        </p:nvPicPr>
        <p:blipFill>
          <a:blip r:embed="rId3"/>
          <a:srcRect/>
          <a:stretch>
            <a:fillRect/>
          </a:stretch>
        </p:blipFill>
        <p:spPr bwMode="auto">
          <a:xfrm>
            <a:off x="500034" y="1428736"/>
            <a:ext cx="3392132" cy="442915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cs typeface="Verdana" pitchFamily="34" charset="0"/>
              </a:rPr>
              <a:t>语音短信</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786182" y="1785926"/>
            <a:ext cx="4429127" cy="387798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点击消息输入框右侧的话筒，然后按住录音按钮说话，完成后松开手指即可向好友发送语音短信。</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7" name="Picture 4"/>
          <p:cNvPicPr>
            <a:picLocks noChangeAspect="1" noChangeArrowheads="1"/>
          </p:cNvPicPr>
          <p:nvPr/>
        </p:nvPicPr>
        <p:blipFill>
          <a:blip r:embed="rId3"/>
          <a:srcRect/>
          <a:stretch>
            <a:fillRect/>
          </a:stretch>
        </p:blipFill>
        <p:spPr bwMode="auto">
          <a:xfrm>
            <a:off x="571472" y="1643050"/>
            <a:ext cx="2786082" cy="476022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cs typeface="Verdana" pitchFamily="34" charset="0"/>
              </a:rPr>
              <a:t>音视频通讯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214422"/>
            <a:ext cx="8143903" cy="387798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点击会话窗口下方的加号，在展开的窗口中选择音视频通讯的图标进入音视频通讯界面，选择联系人点击发起语音，视频或者拨打电话：</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5124" name="Picture 4"/>
          <p:cNvPicPr>
            <a:picLocks noChangeAspect="1" noChangeArrowheads="1"/>
          </p:cNvPicPr>
          <p:nvPr/>
        </p:nvPicPr>
        <p:blipFill>
          <a:blip r:embed="rId3"/>
          <a:srcRect/>
          <a:stretch>
            <a:fillRect/>
          </a:stretch>
        </p:blipFill>
        <p:spPr bwMode="auto">
          <a:xfrm>
            <a:off x="704830" y="2286016"/>
            <a:ext cx="2312002" cy="3929066"/>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2133590" y="2509851"/>
            <a:ext cx="2294048" cy="3919545"/>
          </a:xfrm>
          <a:prstGeom prst="rect">
            <a:avLst/>
          </a:prstGeom>
          <a:noFill/>
          <a:ln w="9525">
            <a:noFill/>
            <a:miter lim="800000"/>
            <a:headEnd/>
            <a:tailEnd/>
          </a:ln>
          <a:effectLst/>
        </p:spPr>
      </p:pic>
      <p:pic>
        <p:nvPicPr>
          <p:cNvPr id="5126" name="Picture 6"/>
          <p:cNvPicPr>
            <a:picLocks noChangeAspect="1" noChangeArrowheads="1"/>
          </p:cNvPicPr>
          <p:nvPr/>
        </p:nvPicPr>
        <p:blipFill>
          <a:blip r:embed="rId5"/>
          <a:srcRect/>
          <a:stretch>
            <a:fillRect/>
          </a:stretch>
        </p:blipFill>
        <p:spPr bwMode="auto">
          <a:xfrm>
            <a:off x="3776664" y="2832584"/>
            <a:ext cx="2307944" cy="3811101"/>
          </a:xfrm>
          <a:prstGeom prst="rect">
            <a:avLst/>
          </a:prstGeom>
          <a:noFill/>
          <a:ln w="9525">
            <a:noFill/>
            <a:miter lim="800000"/>
            <a:headEnd/>
            <a:tailEnd/>
          </a:ln>
          <a:effectLst/>
        </p:spPr>
      </p:pic>
      <p:pic>
        <p:nvPicPr>
          <p:cNvPr id="13" name="Picture 17"/>
          <p:cNvPicPr>
            <a:picLocks noChangeAspect="1" noChangeArrowheads="1"/>
          </p:cNvPicPr>
          <p:nvPr/>
        </p:nvPicPr>
        <p:blipFill>
          <a:blip r:embed="rId6"/>
          <a:srcRect/>
          <a:stretch>
            <a:fillRect/>
          </a:stretch>
        </p:blipFill>
        <p:spPr bwMode="auto">
          <a:xfrm>
            <a:off x="5705489" y="3071810"/>
            <a:ext cx="2295535" cy="37861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cs typeface="Verdana" pitchFamily="34" charset="0"/>
              </a:rPr>
              <a:t>视频会议</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214422"/>
            <a:ext cx="8143903" cy="387798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点击会话窗口下方的加号，在展开的窗口中选择音视频通讯的图标进入音视频通讯界面，选择视频会议：</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srcRect/>
          <a:stretch>
            <a:fillRect/>
          </a:stretch>
        </p:blipFill>
        <p:spPr bwMode="auto">
          <a:xfrm>
            <a:off x="285720" y="2357454"/>
            <a:ext cx="2649908" cy="4429132"/>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5929322" y="2285992"/>
            <a:ext cx="2743195" cy="4556226"/>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3071802" y="2285992"/>
            <a:ext cx="2714644" cy="450057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 y="3000372"/>
            <a:ext cx="8501122"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28596" y="3214686"/>
            <a:ext cx="2082621"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dirty="0" smtClean="0">
                <a:solidFill>
                  <a:srgbClr val="92D050"/>
                </a:solidFill>
                <a:latin typeface="Century Gothic" panose="020B0502020202020204" pitchFamily="34" charset="0"/>
                <a:ea typeface="微软雅黑" pitchFamily="34" charset="-122"/>
                <a:cs typeface="Arial" pitchFamily="34" charset="0"/>
              </a:rPr>
              <a:t>2. </a:t>
            </a:r>
            <a:r>
              <a:rPr lang="zh-CN" altLang="en-US" sz="3600" dirty="0" smtClean="0">
                <a:solidFill>
                  <a:srgbClr val="92D050"/>
                </a:solidFill>
                <a:latin typeface="Century Gothic" panose="020B0502020202020204" pitchFamily="34" charset="0"/>
                <a:ea typeface="微软雅黑" pitchFamily="34" charset="-122"/>
                <a:cs typeface="Arial" pitchFamily="34" charset="0"/>
              </a:rPr>
              <a:t>微应用</a:t>
            </a:r>
            <a:endParaRPr lang="zh-CN" altLang="en-US" sz="3600" dirty="0">
              <a:ln w="12700">
                <a:noFill/>
                <a:prstDash val="solid"/>
              </a:ln>
              <a:solidFill>
                <a:schemeClr val="bg1"/>
              </a:solidFill>
              <a:latin typeface="Arial" pitchFamily="34" charset="0"/>
              <a:ea typeface="微软雅黑" pitchFamily="34" charset="-122"/>
              <a:cs typeface="Arial" pitchFamily="34" charset="0"/>
            </a:endParaRPr>
          </a:p>
        </p:txBody>
      </p:sp>
      <p:sp>
        <p:nvSpPr>
          <p:cNvPr id="7" name="矩形 6"/>
          <p:cNvSpPr/>
          <p:nvPr/>
        </p:nvSpPr>
        <p:spPr>
          <a:xfrm>
            <a:off x="9072594" y="3000372"/>
            <a:ext cx="71438"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微应用</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143372" y="1485206"/>
            <a:ext cx="4357718" cy="4801314"/>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微应用目前包含以下应用</a:t>
            </a:r>
            <a:r>
              <a:rPr lang="zh-CN" altLang="en-US" sz="2000" b="1" dirty="0" smtClean="0">
                <a:solidFill>
                  <a:schemeClr val="bg1"/>
                </a:solidFill>
                <a:latin typeface="微软雅黑" pitchFamily="34" charset="-122"/>
                <a:ea typeface="微软雅黑" pitchFamily="34" charset="-122"/>
                <a:cs typeface="Verdana" pitchFamily="34" charset="0"/>
              </a:rPr>
              <a:t>：</a:t>
            </a:r>
            <a:endParaRPr lang="en-US" altLang="zh-CN" sz="2000" b="1" dirty="0" smtClean="0">
              <a:solidFill>
                <a:schemeClr val="bg1"/>
              </a:solidFill>
              <a:latin typeface="微软雅黑" pitchFamily="34" charset="-122"/>
              <a:ea typeface="微软雅黑" pitchFamily="34" charset="-122"/>
              <a:cs typeface="Verdana" pitchFamily="34" charset="0"/>
            </a:endParaRPr>
          </a:p>
          <a:p>
            <a:pPr algn="ct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朋友圈</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日程管理</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位置轨迹</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工程运维管理</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en-US" altLang="zh-CN" sz="2000" b="1" dirty="0" smtClean="0">
                <a:solidFill>
                  <a:schemeClr val="bg1"/>
                </a:solidFill>
                <a:latin typeface="微软雅黑" pitchFamily="34" charset="-122"/>
                <a:ea typeface="微软雅黑" pitchFamily="34" charset="-122"/>
                <a:cs typeface="Verdana" pitchFamily="34" charset="0"/>
              </a:rPr>
              <a:t>    </a:t>
            </a:r>
            <a:r>
              <a:rPr lang="zh-CN" altLang="en-US" sz="2000" b="1" dirty="0" smtClean="0">
                <a:solidFill>
                  <a:schemeClr val="bg1"/>
                </a:solidFill>
                <a:latin typeface="微软雅黑" pitchFamily="34" charset="-122"/>
                <a:ea typeface="微软雅黑" pitchFamily="34" charset="-122"/>
                <a:cs typeface="Verdana" pitchFamily="34" charset="0"/>
              </a:rPr>
              <a:t>购物指南</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357157" y="1357298"/>
            <a:ext cx="3102241" cy="521497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朋友圈</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214422"/>
            <a:ext cx="8143903" cy="3416320"/>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用户可以在朋友圈中发表动态及评论好友动态：</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8195" name="Picture 3"/>
          <p:cNvPicPr>
            <a:picLocks noChangeAspect="1" noChangeArrowheads="1"/>
          </p:cNvPicPr>
          <p:nvPr/>
        </p:nvPicPr>
        <p:blipFill>
          <a:blip r:embed="rId3"/>
          <a:srcRect/>
          <a:stretch>
            <a:fillRect/>
          </a:stretch>
        </p:blipFill>
        <p:spPr bwMode="auto">
          <a:xfrm>
            <a:off x="285720" y="1857364"/>
            <a:ext cx="2807453" cy="4786346"/>
          </a:xfrm>
          <a:prstGeom prst="rect">
            <a:avLst/>
          </a:prstGeom>
          <a:noFill/>
          <a:ln w="9525">
            <a:noFill/>
            <a:miter lim="800000"/>
            <a:headEnd/>
            <a:tailEnd/>
          </a:ln>
          <a:effectLst/>
        </p:spPr>
      </p:pic>
      <p:pic>
        <p:nvPicPr>
          <p:cNvPr id="8198" name="Picture 6"/>
          <p:cNvPicPr>
            <a:picLocks noChangeAspect="1" noChangeArrowheads="1"/>
          </p:cNvPicPr>
          <p:nvPr/>
        </p:nvPicPr>
        <p:blipFill>
          <a:blip r:embed="rId4"/>
          <a:srcRect/>
          <a:stretch>
            <a:fillRect/>
          </a:stretch>
        </p:blipFill>
        <p:spPr bwMode="auto">
          <a:xfrm>
            <a:off x="3197184" y="1857364"/>
            <a:ext cx="2875014" cy="4786346"/>
          </a:xfrm>
          <a:prstGeom prst="rect">
            <a:avLst/>
          </a:prstGeom>
          <a:noFill/>
          <a:ln w="9525">
            <a:noFill/>
            <a:miter lim="800000"/>
            <a:headEnd/>
            <a:tailEnd/>
          </a:ln>
          <a:effectLst/>
        </p:spPr>
      </p:pic>
      <p:pic>
        <p:nvPicPr>
          <p:cNvPr id="8199" name="Picture 7"/>
          <p:cNvPicPr>
            <a:picLocks noChangeAspect="1" noChangeArrowheads="1"/>
          </p:cNvPicPr>
          <p:nvPr/>
        </p:nvPicPr>
        <p:blipFill>
          <a:blip r:embed="rId5"/>
          <a:srcRect/>
          <a:stretch>
            <a:fillRect/>
          </a:stretch>
        </p:blipFill>
        <p:spPr bwMode="auto">
          <a:xfrm>
            <a:off x="6168365" y="1857364"/>
            <a:ext cx="2761353" cy="478634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572136"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日程管理</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添加日程</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071546"/>
            <a:ext cx="8143903" cy="295465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用户可以选择日期添加日程：</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9219" name="Picture 3"/>
          <p:cNvPicPr>
            <a:picLocks noChangeAspect="1" noChangeArrowheads="1"/>
          </p:cNvPicPr>
          <p:nvPr/>
        </p:nvPicPr>
        <p:blipFill>
          <a:blip r:embed="rId3"/>
          <a:srcRect/>
          <a:stretch>
            <a:fillRect/>
          </a:stretch>
        </p:blipFill>
        <p:spPr bwMode="auto">
          <a:xfrm>
            <a:off x="142844" y="1785926"/>
            <a:ext cx="2863795" cy="4857783"/>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3114652" y="1735582"/>
            <a:ext cx="2814670" cy="4908127"/>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a:srcRect/>
          <a:stretch>
            <a:fillRect/>
          </a:stretch>
        </p:blipFill>
        <p:spPr bwMode="auto">
          <a:xfrm>
            <a:off x="6072198" y="1714488"/>
            <a:ext cx="3009879" cy="49292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643574"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日程管理</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分享日程</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071546"/>
            <a:ext cx="8143903" cy="295465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同时可以对刚才添加的日程分享给好友：</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3"/>
          <a:srcRect/>
          <a:stretch>
            <a:fillRect/>
          </a:stretch>
        </p:blipFill>
        <p:spPr bwMode="auto">
          <a:xfrm>
            <a:off x="204896" y="1714488"/>
            <a:ext cx="2866906" cy="478634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3236802" y="1714488"/>
            <a:ext cx="2763958" cy="4786346"/>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a:stretch>
            <a:fillRect/>
          </a:stretch>
        </p:blipFill>
        <p:spPr bwMode="auto">
          <a:xfrm>
            <a:off x="6215074" y="1714488"/>
            <a:ext cx="2787295" cy="478634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357822"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位置轨迹</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记录轨迹</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000108"/>
            <a:ext cx="8572560" cy="295465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用户可以开启位置轨迹记录自己的位置移动过程，在历史记录中查看轨迹：</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1279" name="Picture 15"/>
          <p:cNvPicPr>
            <a:picLocks noChangeAspect="1" noChangeArrowheads="1"/>
          </p:cNvPicPr>
          <p:nvPr/>
        </p:nvPicPr>
        <p:blipFill>
          <a:blip r:embed="rId3"/>
          <a:srcRect/>
          <a:stretch>
            <a:fillRect/>
          </a:stretch>
        </p:blipFill>
        <p:spPr bwMode="auto">
          <a:xfrm>
            <a:off x="6143636" y="1857388"/>
            <a:ext cx="2915390" cy="4929198"/>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14282" y="1857364"/>
            <a:ext cx="2871845" cy="4941382"/>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3184900" y="1857364"/>
            <a:ext cx="2875378" cy="492922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3" descr="Z:\TITAN\Products\Openways\Material\Bar-Titan Mobile Key Green.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868681"/>
            <a:ext cx="1676400" cy="822960"/>
          </a:xfrm>
          <a:prstGeom prst="rect">
            <a:avLst/>
          </a:prstGeom>
          <a:noFill/>
          <a:extLst>
            <a:ext uri="{909E8E84-426E-40DD-AFC4-6F175D3DCCD1}">
              <a14:hiddenFill xmlns="" xmlns:a14="http://schemas.microsoft.com/office/drawing/2010/main">
                <a:solidFill>
                  <a:srgbClr val="FFFFFF"/>
                </a:solidFill>
              </a14:hiddenFill>
            </a:ext>
          </a:extLst>
        </p:spPr>
      </p:pic>
      <p:sp>
        <p:nvSpPr>
          <p:cNvPr id="3074" name="Rectangle 24"/>
          <p:cNvSpPr>
            <a:spLocks noGrp="1" noChangeArrowheads="1"/>
          </p:cNvSpPr>
          <p:nvPr>
            <p:ph type="ctrTitle"/>
          </p:nvPr>
        </p:nvSpPr>
        <p:spPr>
          <a:xfrm>
            <a:off x="2895600" y="1258582"/>
            <a:ext cx="4319606" cy="4114800"/>
          </a:xfrm>
        </p:spPr>
        <p:txBody>
          <a:bodyPr>
            <a:normAutofit/>
          </a:bodyPr>
          <a:lstStyle/>
          <a:p>
            <a:pPr algn="l"/>
            <a:r>
              <a:rPr lang="en-US" altLang="zh-CN" sz="1800" dirty="0" smtClean="0">
                <a:solidFill>
                  <a:srgbClr val="92D050"/>
                </a:solidFill>
                <a:latin typeface="Century Gothic" panose="020B0502020202020204" pitchFamily="34" charset="0"/>
                <a:ea typeface="微软雅黑" pitchFamily="34" charset="-122"/>
                <a:cs typeface="Arial" pitchFamily="34" charset="0"/>
              </a:rPr>
              <a:t>1</a:t>
            </a:r>
            <a:r>
              <a:rPr lang="en-US" altLang="zh-CN" sz="2800" dirty="0" smtClean="0">
                <a:solidFill>
                  <a:srgbClr val="92D050"/>
                </a:solidFill>
                <a:latin typeface="Century Gothic" panose="020B0502020202020204" pitchFamily="34" charset="0"/>
                <a:ea typeface="微软雅黑" pitchFamily="34" charset="-122"/>
                <a:cs typeface="Arial" pitchFamily="34" charset="0"/>
              </a:rPr>
              <a:t>. </a:t>
            </a:r>
            <a:r>
              <a:rPr lang="zh-CN" altLang="en-US" sz="2800" dirty="0" smtClean="0">
                <a:solidFill>
                  <a:srgbClr val="92D050"/>
                </a:solidFill>
                <a:latin typeface="Century Gothic" panose="020B0502020202020204" pitchFamily="34" charset="0"/>
                <a:ea typeface="微软雅黑" pitchFamily="34" charset="-122"/>
                <a:cs typeface="Arial" pitchFamily="34" charset="0"/>
              </a:rPr>
              <a:t>即时通讯</a:t>
            </a:r>
            <a:r>
              <a:rPr lang="en-US" altLang="zh-CN" sz="2800" dirty="0" smtClean="0">
                <a:latin typeface="Century Gothic" panose="020B0502020202020204" pitchFamily="34" charset="0"/>
                <a:ea typeface="微软雅黑" pitchFamily="34" charset="-122"/>
                <a:cs typeface="Arial" pitchFamily="34" charset="0"/>
              </a:rPr>
              <a:t/>
            </a:r>
            <a:br>
              <a:rPr lang="en-US" altLang="zh-CN" sz="2800" dirty="0" smtClean="0">
                <a:latin typeface="Century Gothic" panose="020B0502020202020204" pitchFamily="34" charset="0"/>
                <a:ea typeface="微软雅黑" pitchFamily="34" charset="-122"/>
                <a:cs typeface="Arial" pitchFamily="34" charset="0"/>
              </a:rPr>
            </a:br>
            <a:r>
              <a:rPr lang="en-US" altLang="zh-CN" sz="2800" dirty="0" smtClean="0">
                <a:latin typeface="Century Gothic" panose="020B0502020202020204" pitchFamily="34" charset="0"/>
                <a:ea typeface="微软雅黑" pitchFamily="34" charset="-122"/>
                <a:cs typeface="Arial" pitchFamily="34" charset="0"/>
              </a:rPr>
              <a:t/>
            </a:r>
            <a:br>
              <a:rPr lang="en-US" altLang="zh-CN" sz="2800" dirty="0" smtClean="0">
                <a:latin typeface="Century Gothic" panose="020B0502020202020204" pitchFamily="34" charset="0"/>
                <a:ea typeface="微软雅黑" pitchFamily="34" charset="-122"/>
                <a:cs typeface="Arial" pitchFamily="34" charset="0"/>
              </a:rPr>
            </a:br>
            <a:r>
              <a:rPr lang="en-US" altLang="zh-CN" sz="2800" dirty="0" smtClean="0">
                <a:solidFill>
                  <a:srgbClr val="92D050"/>
                </a:solidFill>
                <a:latin typeface="Century Gothic" panose="020B0502020202020204" pitchFamily="34" charset="0"/>
                <a:ea typeface="微软雅黑" pitchFamily="34" charset="-122"/>
                <a:cs typeface="Arial" pitchFamily="34" charset="0"/>
              </a:rPr>
              <a:t>2. </a:t>
            </a:r>
            <a:r>
              <a:rPr lang="zh-CN" altLang="en-US" sz="2800" dirty="0" smtClean="0">
                <a:solidFill>
                  <a:srgbClr val="92D050"/>
                </a:solidFill>
                <a:latin typeface="Century Gothic" panose="020B0502020202020204" pitchFamily="34" charset="0"/>
                <a:ea typeface="微软雅黑" pitchFamily="34" charset="-122"/>
                <a:cs typeface="Arial" pitchFamily="34" charset="0"/>
              </a:rPr>
              <a:t>微应用</a:t>
            </a:r>
            <a:r>
              <a:rPr lang="en-US" altLang="zh-CN" sz="2800" dirty="0" smtClean="0">
                <a:solidFill>
                  <a:srgbClr val="92D050"/>
                </a:solidFill>
                <a:latin typeface="Century Gothic" panose="020B0502020202020204" pitchFamily="34" charset="0"/>
                <a:ea typeface="微软雅黑" pitchFamily="34" charset="-122"/>
                <a:cs typeface="Arial" pitchFamily="34" charset="0"/>
              </a:rPr>
              <a:t/>
            </a:r>
            <a:br>
              <a:rPr lang="en-US" altLang="zh-CN" sz="2800" dirty="0" smtClean="0">
                <a:solidFill>
                  <a:srgbClr val="92D050"/>
                </a:solidFill>
                <a:latin typeface="Century Gothic" panose="020B0502020202020204" pitchFamily="34" charset="0"/>
                <a:ea typeface="微软雅黑" pitchFamily="34" charset="-122"/>
                <a:cs typeface="Arial" pitchFamily="34" charset="0"/>
              </a:rPr>
            </a:br>
            <a:r>
              <a:rPr lang="en-US" altLang="zh-CN" sz="2800" dirty="0" smtClean="0">
                <a:solidFill>
                  <a:srgbClr val="92D050"/>
                </a:solidFill>
                <a:latin typeface="Century Gothic" panose="020B0502020202020204" pitchFamily="34" charset="0"/>
                <a:ea typeface="微软雅黑" pitchFamily="34" charset="-122"/>
                <a:cs typeface="Arial" pitchFamily="34" charset="0"/>
              </a:rPr>
              <a:t/>
            </a:r>
            <a:br>
              <a:rPr lang="en-US" altLang="zh-CN" sz="2800" dirty="0" smtClean="0">
                <a:solidFill>
                  <a:srgbClr val="92D050"/>
                </a:solidFill>
                <a:latin typeface="Century Gothic" panose="020B0502020202020204" pitchFamily="34" charset="0"/>
                <a:ea typeface="微软雅黑" pitchFamily="34" charset="-122"/>
                <a:cs typeface="Arial" pitchFamily="34" charset="0"/>
              </a:rPr>
            </a:br>
            <a:r>
              <a:rPr lang="en-US" altLang="zh-CN" sz="2800" dirty="0" smtClean="0">
                <a:solidFill>
                  <a:srgbClr val="92D050"/>
                </a:solidFill>
                <a:latin typeface="Century Gothic" panose="020B0502020202020204" pitchFamily="34" charset="0"/>
                <a:ea typeface="微软雅黑" pitchFamily="34" charset="-122"/>
                <a:cs typeface="Arial" pitchFamily="34" charset="0"/>
              </a:rPr>
              <a:t>3. </a:t>
            </a:r>
            <a:r>
              <a:rPr lang="zh-CN" altLang="en-US" sz="2800" dirty="0" smtClean="0">
                <a:solidFill>
                  <a:srgbClr val="92D050"/>
                </a:solidFill>
                <a:latin typeface="Century Gothic" panose="020B0502020202020204" pitchFamily="34" charset="0"/>
                <a:ea typeface="微软雅黑" pitchFamily="34" charset="-122"/>
                <a:cs typeface="Arial" pitchFamily="34" charset="0"/>
              </a:rPr>
              <a:t>设置</a:t>
            </a:r>
            <a:r>
              <a:rPr lang="en-US" altLang="zh-CN" sz="2800" dirty="0" smtClean="0">
                <a:latin typeface="Century Gothic" panose="020B0502020202020204" pitchFamily="34" charset="0"/>
                <a:ea typeface="微软雅黑" pitchFamily="34" charset="-122"/>
                <a:cs typeface="Arial" pitchFamily="34" charset="0"/>
              </a:rPr>
              <a:t/>
            </a:r>
            <a:br>
              <a:rPr lang="en-US" altLang="zh-CN" sz="2800" dirty="0" smtClean="0">
                <a:latin typeface="Century Gothic" panose="020B0502020202020204" pitchFamily="34" charset="0"/>
                <a:ea typeface="微软雅黑" pitchFamily="34" charset="-122"/>
                <a:cs typeface="Arial" pitchFamily="34" charset="0"/>
              </a:rPr>
            </a:br>
            <a:r>
              <a:rPr lang="en-US" altLang="zh-CN" sz="2800" dirty="0" smtClean="0">
                <a:latin typeface="Century Gothic" panose="020B0502020202020204" pitchFamily="34" charset="0"/>
                <a:ea typeface="微软雅黑" pitchFamily="34" charset="-122"/>
                <a:cs typeface="Arial" pitchFamily="34" charset="0"/>
              </a:rPr>
              <a:t/>
            </a:r>
            <a:br>
              <a:rPr lang="en-US" altLang="zh-CN" sz="2800" dirty="0" smtClean="0">
                <a:latin typeface="Century Gothic" panose="020B0502020202020204" pitchFamily="34" charset="0"/>
                <a:ea typeface="微软雅黑" pitchFamily="34" charset="-122"/>
                <a:cs typeface="Arial" pitchFamily="34" charset="0"/>
              </a:rPr>
            </a:br>
            <a:endParaRPr lang="en-US" sz="2800" dirty="0">
              <a:solidFill>
                <a:srgbClr val="92D050"/>
              </a:solidFill>
              <a:latin typeface="Century Gothic" panose="020B0502020202020204" pitchFamily="34" charset="0"/>
              <a:ea typeface="微软雅黑" pitchFamily="34" charset="-122"/>
              <a:cs typeface="Arial" pitchFamily="34" charset="0"/>
            </a:endParaRPr>
          </a:p>
        </p:txBody>
      </p:sp>
      <p:sp>
        <p:nvSpPr>
          <p:cNvPr id="8" name="TextBox 7"/>
          <p:cNvSpPr txBox="1"/>
          <p:nvPr/>
        </p:nvSpPr>
        <p:spPr>
          <a:xfrm>
            <a:off x="381000" y="1021450"/>
            <a:ext cx="1219200" cy="646331"/>
          </a:xfrm>
          <a:prstGeom prst="rect">
            <a:avLst/>
          </a:prstGeom>
          <a:noFill/>
        </p:spPr>
        <p:txBody>
          <a:bodyPr wrap="square" rtlCol="0">
            <a:spAutoFit/>
          </a:bodyPr>
          <a:lstStyle/>
          <a:p>
            <a:pPr algn="l"/>
            <a:r>
              <a:rPr lang="en-US" altLang="zh-CN" dirty="0" smtClean="0">
                <a:solidFill>
                  <a:schemeClr val="bg1"/>
                </a:solidFill>
                <a:latin typeface="Century Gothic" panose="020B0502020202020204" pitchFamily="34" charset="0"/>
                <a:ea typeface="Arial Unicode MS" pitchFamily="34" charset="-122"/>
                <a:cs typeface="Arial" pitchFamily="34" charset="0"/>
              </a:rPr>
              <a:t>Contents</a:t>
            </a:r>
          </a:p>
          <a:p>
            <a:pPr algn="l"/>
            <a:r>
              <a:rPr lang="zh-CN" altLang="en-US" b="0" dirty="0" smtClean="0">
                <a:solidFill>
                  <a:schemeClr val="bg1"/>
                </a:solidFill>
                <a:latin typeface="Century Gothic" panose="020B0502020202020204" pitchFamily="34" charset="0"/>
                <a:ea typeface="微软雅黑" pitchFamily="34" charset="-122"/>
                <a:cs typeface="Arial" pitchFamily="34" charset="0"/>
              </a:rPr>
              <a:t>目  录</a:t>
            </a:r>
            <a:endParaRPr lang="zh-CN" altLang="en-US" b="0" dirty="0">
              <a:solidFill>
                <a:schemeClr val="bg1"/>
              </a:solidFill>
              <a:latin typeface="Century Gothic" panose="020B0502020202020204" pitchFamily="34" charset="0"/>
              <a:ea typeface="微软雅黑" pitchFamily="34" charset="-122"/>
              <a:cs typeface="Arial" pitchFamily="34" charset="0"/>
            </a:endParaRPr>
          </a:p>
        </p:txBody>
      </p:sp>
    </p:spTree>
  </p:cSld>
  <p:clrMapOvr>
    <a:masterClrMapping/>
  </p:clrMapOvr>
  <mc:AlternateContent xmlns:mc="http://schemas.openxmlformats.org/markup-compatibility/2006">
    <mc:Choice xmlns=""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143508"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位置轨迹</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分享轨迹</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000108"/>
            <a:ext cx="8572560" cy="295465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分享轨迹给好友：</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2290" name="Picture 2"/>
          <p:cNvPicPr>
            <a:picLocks noChangeAspect="1" noChangeArrowheads="1"/>
          </p:cNvPicPr>
          <p:nvPr/>
        </p:nvPicPr>
        <p:blipFill>
          <a:blip r:embed="rId3"/>
          <a:srcRect/>
          <a:stretch>
            <a:fillRect/>
          </a:stretch>
        </p:blipFill>
        <p:spPr bwMode="auto">
          <a:xfrm>
            <a:off x="71406" y="1643050"/>
            <a:ext cx="2928821" cy="4929198"/>
          </a:xfrm>
          <a:prstGeom prst="rect">
            <a:avLst/>
          </a:prstGeom>
          <a:noFill/>
          <a:ln w="9525">
            <a:noFill/>
            <a:miter lim="800000"/>
            <a:headEnd/>
            <a:tailEnd/>
          </a:ln>
          <a:effectLst/>
        </p:spPr>
      </p:pic>
      <p:pic>
        <p:nvPicPr>
          <p:cNvPr id="12292" name="Picture 4"/>
          <p:cNvPicPr>
            <a:picLocks noChangeAspect="1" noChangeArrowheads="1"/>
          </p:cNvPicPr>
          <p:nvPr/>
        </p:nvPicPr>
        <p:blipFill>
          <a:blip r:embed="rId4"/>
          <a:srcRect/>
          <a:stretch>
            <a:fillRect/>
          </a:stretch>
        </p:blipFill>
        <p:spPr bwMode="auto">
          <a:xfrm>
            <a:off x="3071802" y="1643050"/>
            <a:ext cx="2913853" cy="4929198"/>
          </a:xfrm>
          <a:prstGeom prst="rect">
            <a:avLst/>
          </a:prstGeom>
          <a:noFill/>
          <a:ln w="9525">
            <a:noFill/>
            <a:miter lim="800000"/>
            <a:headEnd/>
            <a:tailEnd/>
          </a:ln>
          <a:effectLst/>
        </p:spPr>
      </p:pic>
      <p:pic>
        <p:nvPicPr>
          <p:cNvPr id="12293" name="Picture 5"/>
          <p:cNvPicPr>
            <a:picLocks noChangeAspect="1" noChangeArrowheads="1"/>
          </p:cNvPicPr>
          <p:nvPr/>
        </p:nvPicPr>
        <p:blipFill>
          <a:blip r:embed="rId5"/>
          <a:srcRect/>
          <a:stretch>
            <a:fillRect/>
          </a:stretch>
        </p:blipFill>
        <p:spPr bwMode="auto">
          <a:xfrm>
            <a:off x="6118466" y="1643050"/>
            <a:ext cx="2954128" cy="49292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4786318"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位置轨迹</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接收轨迹</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58" y="1000108"/>
            <a:ext cx="8572560" cy="295465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收到好友分享的位置轨迹：</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3315" name="Picture 3"/>
          <p:cNvPicPr>
            <a:picLocks noChangeAspect="1" noChangeArrowheads="1"/>
          </p:cNvPicPr>
          <p:nvPr/>
        </p:nvPicPr>
        <p:blipFill>
          <a:blip r:embed="rId3"/>
          <a:srcRect/>
          <a:stretch>
            <a:fillRect/>
          </a:stretch>
        </p:blipFill>
        <p:spPr bwMode="auto">
          <a:xfrm>
            <a:off x="71406" y="1571612"/>
            <a:ext cx="2954549" cy="500066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3071802" y="1500174"/>
            <a:ext cx="3036177" cy="5072098"/>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a:srcRect/>
          <a:stretch>
            <a:fillRect/>
          </a:stretch>
        </p:blipFill>
        <p:spPr bwMode="auto">
          <a:xfrm>
            <a:off x="6143636" y="1500174"/>
            <a:ext cx="2932042" cy="507209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工程运维</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000496" y="1928802"/>
            <a:ext cx="4929222" cy="3877985"/>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工程运维管理主要是提供给工程的一线施工人员使用，用户对项目进度进行更新管理，主要包括工程管理，考勤和环节管理</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4338" name="Picture 2"/>
          <p:cNvPicPr>
            <a:picLocks noChangeAspect="1" noChangeArrowheads="1"/>
          </p:cNvPicPr>
          <p:nvPr/>
        </p:nvPicPr>
        <p:blipFill>
          <a:blip r:embed="rId3"/>
          <a:srcRect/>
          <a:stretch>
            <a:fillRect/>
          </a:stretch>
        </p:blipFill>
        <p:spPr bwMode="auto">
          <a:xfrm>
            <a:off x="428596" y="1142984"/>
            <a:ext cx="3182356" cy="542926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286384"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工程运维</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工程管理</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142984"/>
            <a:ext cx="5057795"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具有管理员权限的施工人员可以添加工程：</a:t>
            </a:r>
            <a:endParaRPr lang="zh-CN" altLang="en-US" sz="2000" b="1" dirty="0">
              <a:solidFill>
                <a:schemeClr val="bg1"/>
              </a:solidFill>
              <a:latin typeface="微软雅黑" pitchFamily="34" charset="-122"/>
              <a:ea typeface="微软雅黑" pitchFamily="34" charset="-122"/>
            </a:endParaRPr>
          </a:p>
        </p:txBody>
      </p:sp>
      <p:pic>
        <p:nvPicPr>
          <p:cNvPr id="15362" name="Picture 2"/>
          <p:cNvPicPr>
            <a:picLocks noChangeAspect="1" noChangeArrowheads="1"/>
          </p:cNvPicPr>
          <p:nvPr/>
        </p:nvPicPr>
        <p:blipFill>
          <a:blip r:embed="rId3"/>
          <a:srcRect/>
          <a:stretch>
            <a:fillRect/>
          </a:stretch>
        </p:blipFill>
        <p:spPr bwMode="auto">
          <a:xfrm>
            <a:off x="794462" y="1643050"/>
            <a:ext cx="3063158" cy="5029197"/>
          </a:xfrm>
          <a:prstGeom prst="rect">
            <a:avLst/>
          </a:prstGeom>
          <a:noFill/>
          <a:ln w="9525">
            <a:noFill/>
            <a:miter lim="800000"/>
            <a:headEnd/>
            <a:tailEnd/>
          </a:ln>
          <a:effectLst/>
        </p:spPr>
      </p:pic>
      <p:pic>
        <p:nvPicPr>
          <p:cNvPr id="15363" name="Picture 3"/>
          <p:cNvPicPr>
            <a:picLocks noChangeAspect="1" noChangeArrowheads="1"/>
          </p:cNvPicPr>
          <p:nvPr/>
        </p:nvPicPr>
        <p:blipFill>
          <a:blip r:embed="rId4"/>
          <a:srcRect/>
          <a:stretch>
            <a:fillRect/>
          </a:stretch>
        </p:blipFill>
        <p:spPr bwMode="auto">
          <a:xfrm>
            <a:off x="4398628" y="1643050"/>
            <a:ext cx="2879548" cy="502443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工程运维</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考勤</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142984"/>
            <a:ext cx="8648521"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施工人员点击项目进入环节页面，每天开始施工和结束施工时都需要考勤：</a:t>
            </a:r>
            <a:endParaRPr lang="zh-CN" altLang="en-US" sz="2000" b="1" dirty="0">
              <a:solidFill>
                <a:schemeClr val="bg1"/>
              </a:solidFill>
              <a:latin typeface="微软雅黑" pitchFamily="34" charset="-122"/>
              <a:ea typeface="微软雅黑" pitchFamily="34" charset="-122"/>
            </a:endParaRPr>
          </a:p>
        </p:txBody>
      </p:sp>
      <p:pic>
        <p:nvPicPr>
          <p:cNvPr id="16387" name="Picture 3"/>
          <p:cNvPicPr>
            <a:picLocks noChangeAspect="1" noChangeArrowheads="1"/>
          </p:cNvPicPr>
          <p:nvPr/>
        </p:nvPicPr>
        <p:blipFill>
          <a:blip r:embed="rId3"/>
          <a:srcRect/>
          <a:stretch>
            <a:fillRect/>
          </a:stretch>
        </p:blipFill>
        <p:spPr bwMode="auto">
          <a:xfrm>
            <a:off x="71406" y="1714488"/>
            <a:ext cx="3031989" cy="4929198"/>
          </a:xfrm>
          <a:prstGeom prst="rect">
            <a:avLst/>
          </a:prstGeom>
          <a:noFill/>
          <a:ln w="9525">
            <a:noFill/>
            <a:miter lim="800000"/>
            <a:headEnd/>
            <a:tailEnd/>
          </a:ln>
          <a:effectLst/>
        </p:spPr>
      </p:pic>
      <p:pic>
        <p:nvPicPr>
          <p:cNvPr id="16389" name="Picture 5"/>
          <p:cNvPicPr>
            <a:picLocks noChangeAspect="1" noChangeArrowheads="1"/>
          </p:cNvPicPr>
          <p:nvPr/>
        </p:nvPicPr>
        <p:blipFill>
          <a:blip r:embed="rId4"/>
          <a:srcRect/>
          <a:stretch>
            <a:fillRect/>
          </a:stretch>
        </p:blipFill>
        <p:spPr bwMode="auto">
          <a:xfrm>
            <a:off x="3143240" y="1714488"/>
            <a:ext cx="2908633" cy="4950510"/>
          </a:xfrm>
          <a:prstGeom prst="rect">
            <a:avLst/>
          </a:prstGeom>
          <a:noFill/>
          <a:ln w="9525">
            <a:noFill/>
            <a:miter lim="800000"/>
            <a:headEnd/>
            <a:tailEnd/>
          </a:ln>
          <a:effectLst/>
        </p:spPr>
      </p:pic>
      <p:pic>
        <p:nvPicPr>
          <p:cNvPr id="16390" name="Picture 6"/>
          <p:cNvPicPr>
            <a:picLocks noChangeAspect="1" noChangeArrowheads="1"/>
          </p:cNvPicPr>
          <p:nvPr/>
        </p:nvPicPr>
        <p:blipFill>
          <a:blip r:embed="rId5"/>
          <a:srcRect/>
          <a:stretch>
            <a:fillRect/>
          </a:stretch>
        </p:blipFill>
        <p:spPr bwMode="auto">
          <a:xfrm>
            <a:off x="6143636" y="1714488"/>
            <a:ext cx="2895604" cy="49292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072070"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工程运维</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环节管理</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142984"/>
            <a:ext cx="8135560" cy="400110"/>
          </a:xfrm>
          <a:prstGeom prst="rect">
            <a:avLst/>
          </a:prstGeom>
          <a:noFill/>
        </p:spPr>
        <p:txBody>
          <a:bodyPr wrap="none" rtlCol="0">
            <a:spAutoFit/>
          </a:bodyPr>
          <a:lstStyle/>
          <a:p>
            <a:r>
              <a:rPr lang="zh-CN" altLang="en-US" sz="2000" b="1" dirty="0" smtClean="0">
                <a:solidFill>
                  <a:schemeClr val="bg1"/>
                </a:solidFill>
                <a:latin typeface="微软雅黑" pitchFamily="34" charset="-122"/>
                <a:ea typeface="微软雅黑" pitchFamily="34" charset="-122"/>
              </a:rPr>
              <a:t>考勤后可以开始施工，施工过程中根据实际情况对环节进行状态更新：</a:t>
            </a:r>
            <a:endParaRPr lang="zh-CN" altLang="en-US" sz="2000" b="1" dirty="0">
              <a:solidFill>
                <a:schemeClr val="bg1"/>
              </a:solidFill>
              <a:latin typeface="微软雅黑" pitchFamily="34" charset="-122"/>
              <a:ea typeface="微软雅黑" pitchFamily="34" charset="-122"/>
            </a:endParaRPr>
          </a:p>
        </p:txBody>
      </p:sp>
      <p:pic>
        <p:nvPicPr>
          <p:cNvPr id="17410" name="Picture 2"/>
          <p:cNvPicPr>
            <a:picLocks noChangeAspect="1" noChangeArrowheads="1"/>
          </p:cNvPicPr>
          <p:nvPr/>
        </p:nvPicPr>
        <p:blipFill>
          <a:blip r:embed="rId3"/>
          <a:srcRect/>
          <a:stretch>
            <a:fillRect/>
          </a:stretch>
        </p:blipFill>
        <p:spPr bwMode="auto">
          <a:xfrm>
            <a:off x="1142976" y="1643050"/>
            <a:ext cx="2947985" cy="4969946"/>
          </a:xfrm>
          <a:prstGeom prst="rect">
            <a:avLst/>
          </a:prstGeom>
          <a:noFill/>
          <a:ln w="9525">
            <a:noFill/>
            <a:miter lim="800000"/>
            <a:headEnd/>
            <a:tailEnd/>
          </a:ln>
          <a:effectLst/>
        </p:spPr>
      </p:pic>
      <p:pic>
        <p:nvPicPr>
          <p:cNvPr id="17411" name="Picture 3"/>
          <p:cNvPicPr>
            <a:picLocks noChangeAspect="1" noChangeArrowheads="1"/>
          </p:cNvPicPr>
          <p:nvPr/>
        </p:nvPicPr>
        <p:blipFill>
          <a:blip r:embed="rId4"/>
          <a:srcRect/>
          <a:stretch>
            <a:fillRect/>
          </a:stretch>
        </p:blipFill>
        <p:spPr bwMode="auto">
          <a:xfrm>
            <a:off x="4493023" y="1643050"/>
            <a:ext cx="2865059" cy="49292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购物指南</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4071934" y="1714488"/>
            <a:ext cx="4286280" cy="4247317"/>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通过购物指南消费者可以了解各商场、超市等场所的最新活动、商家折扣、优惠劵和其他相关信息，提升了商圈的人气凝聚力和知名度，主要包含商场的楼层信息，店铺信息，商品信息。</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用户进入购物指南，系统自动定位附近的商场，同时用户也可以在商场列表中选择其他商场。</a:t>
            </a:r>
            <a:endParaRPr lang="zh-CN" altLang="en-US" sz="2000" b="1" dirty="0">
              <a:solidFill>
                <a:schemeClr val="bg1"/>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3"/>
          <a:srcRect/>
          <a:stretch>
            <a:fillRect/>
          </a:stretch>
        </p:blipFill>
        <p:spPr bwMode="auto">
          <a:xfrm>
            <a:off x="428596" y="1247775"/>
            <a:ext cx="3118763" cy="532449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4714880"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购物指南</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楼层信息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357158" y="1142985"/>
            <a:ext cx="8358246" cy="1015663"/>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进入商场后默认展示商场的楼层介绍，点击楼层可以查看楼层的详细布局图</a:t>
            </a:r>
            <a:endParaRPr lang="zh-CN" altLang="en-US" sz="2000" b="1" dirty="0">
              <a:solidFill>
                <a:schemeClr val="bg1"/>
              </a:solidFill>
              <a:latin typeface="微软雅黑" pitchFamily="34" charset="-122"/>
              <a:ea typeface="微软雅黑" pitchFamily="34" charset="-122"/>
            </a:endParaRPr>
          </a:p>
        </p:txBody>
      </p:sp>
      <p:pic>
        <p:nvPicPr>
          <p:cNvPr id="19459" name="Picture 3"/>
          <p:cNvPicPr>
            <a:picLocks noChangeAspect="1" noChangeArrowheads="1"/>
          </p:cNvPicPr>
          <p:nvPr/>
        </p:nvPicPr>
        <p:blipFill>
          <a:blip r:embed="rId3"/>
          <a:srcRect/>
          <a:stretch>
            <a:fillRect/>
          </a:stretch>
        </p:blipFill>
        <p:spPr bwMode="auto">
          <a:xfrm>
            <a:off x="357158" y="2143140"/>
            <a:ext cx="2773602" cy="4643446"/>
          </a:xfrm>
          <a:prstGeom prst="rect">
            <a:avLst/>
          </a:prstGeom>
          <a:noFill/>
          <a:ln w="9525">
            <a:noFill/>
            <a:miter lim="800000"/>
            <a:headEnd/>
            <a:tailEnd/>
          </a:ln>
          <a:effectLst/>
        </p:spPr>
      </p:pic>
      <p:pic>
        <p:nvPicPr>
          <p:cNvPr id="19461" name="Picture 5"/>
          <p:cNvPicPr>
            <a:picLocks noChangeAspect="1" noChangeArrowheads="1"/>
          </p:cNvPicPr>
          <p:nvPr/>
        </p:nvPicPr>
        <p:blipFill>
          <a:blip r:embed="rId4"/>
          <a:srcRect/>
          <a:stretch>
            <a:fillRect/>
          </a:stretch>
        </p:blipFill>
        <p:spPr bwMode="auto">
          <a:xfrm>
            <a:off x="3357554" y="2143116"/>
            <a:ext cx="2697570" cy="4714884"/>
          </a:xfrm>
          <a:prstGeom prst="rect">
            <a:avLst/>
          </a:prstGeom>
          <a:noFill/>
          <a:ln w="9525">
            <a:noFill/>
            <a:miter lim="800000"/>
            <a:headEnd/>
            <a:tailEnd/>
          </a:ln>
          <a:effectLst/>
        </p:spPr>
      </p:pic>
      <p:pic>
        <p:nvPicPr>
          <p:cNvPr id="19462" name="Picture 6"/>
          <p:cNvPicPr>
            <a:picLocks noChangeAspect="1" noChangeArrowheads="1"/>
          </p:cNvPicPr>
          <p:nvPr/>
        </p:nvPicPr>
        <p:blipFill>
          <a:blip r:embed="rId5"/>
          <a:srcRect/>
          <a:stretch>
            <a:fillRect/>
          </a:stretch>
        </p:blipFill>
        <p:spPr bwMode="auto">
          <a:xfrm>
            <a:off x="6357950" y="2166296"/>
            <a:ext cx="2714612" cy="469172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34" y="285728"/>
            <a:ext cx="4929222"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购物指南</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店铺信息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357158" y="1142985"/>
            <a:ext cx="8358246" cy="553998"/>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店铺信息：展示了店铺中所有的商品信息</a:t>
            </a:r>
            <a:endParaRPr lang="zh-CN" altLang="en-US" sz="2000" b="1" dirty="0">
              <a:solidFill>
                <a:schemeClr val="bg1"/>
              </a:solidFill>
              <a:latin typeface="微软雅黑" pitchFamily="34" charset="-122"/>
              <a:ea typeface="微软雅黑" pitchFamily="34" charset="-122"/>
            </a:endParaRPr>
          </a:p>
        </p:txBody>
      </p:sp>
      <p:pic>
        <p:nvPicPr>
          <p:cNvPr id="20483" name="Picture 3"/>
          <p:cNvPicPr>
            <a:picLocks noChangeAspect="1" noChangeArrowheads="1"/>
          </p:cNvPicPr>
          <p:nvPr/>
        </p:nvPicPr>
        <p:blipFill>
          <a:blip r:embed="rId3"/>
          <a:srcRect/>
          <a:stretch>
            <a:fillRect/>
          </a:stretch>
        </p:blipFill>
        <p:spPr bwMode="auto">
          <a:xfrm>
            <a:off x="1377630" y="1714488"/>
            <a:ext cx="2980056" cy="5072074"/>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a:srcRect/>
          <a:stretch>
            <a:fillRect/>
          </a:stretch>
        </p:blipFill>
        <p:spPr bwMode="auto">
          <a:xfrm>
            <a:off x="4665267" y="1714488"/>
            <a:ext cx="2978567" cy="507207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4643442"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微应用</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购物指南</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商品信息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357158" y="1000108"/>
            <a:ext cx="8358246" cy="923330"/>
          </a:xfrm>
          <a:prstGeom prst="rect">
            <a:avLst/>
          </a:prstGeom>
          <a:noFill/>
        </p:spPr>
        <p:txBody>
          <a:bodyPr wrap="square" rtlCol="0">
            <a:spAutoFit/>
          </a:bodyPr>
          <a:lstStyle/>
          <a:p>
            <a:pPr>
              <a:lnSpc>
                <a:spcPct val="150000"/>
              </a:lnSpc>
            </a:pPr>
            <a:r>
              <a:rPr lang="zh-CN" altLang="en-US" b="1" dirty="0" smtClean="0">
                <a:solidFill>
                  <a:schemeClr val="bg1"/>
                </a:solidFill>
                <a:latin typeface="微软雅黑" pitchFamily="34" charset="-122"/>
                <a:ea typeface="微软雅黑" pitchFamily="34" charset="-122"/>
              </a:rPr>
              <a:t>商品分类页面展示了商品的具体分类信息，可以通过商品的分类，品牌和名字进行搜索，点击可以进入商品详细信息，支持虚拟试衣的服饰可以点击图标试衣：</a:t>
            </a:r>
            <a:endParaRPr lang="zh-CN" altLang="en-US" b="1" dirty="0">
              <a:solidFill>
                <a:schemeClr val="bg1"/>
              </a:solidFill>
              <a:latin typeface="微软雅黑" pitchFamily="34" charset="-122"/>
              <a:ea typeface="微软雅黑" pitchFamily="34" charset="-122"/>
            </a:endParaRPr>
          </a:p>
        </p:txBody>
      </p:sp>
      <p:pic>
        <p:nvPicPr>
          <p:cNvPr id="21507" name="Picture 3"/>
          <p:cNvPicPr>
            <a:picLocks noChangeAspect="1" noChangeArrowheads="1"/>
          </p:cNvPicPr>
          <p:nvPr/>
        </p:nvPicPr>
        <p:blipFill>
          <a:blip r:embed="rId3"/>
          <a:srcRect/>
          <a:stretch>
            <a:fillRect/>
          </a:stretch>
        </p:blipFill>
        <p:spPr bwMode="auto">
          <a:xfrm>
            <a:off x="285720" y="2071678"/>
            <a:ext cx="2726355" cy="4643446"/>
          </a:xfrm>
          <a:prstGeom prst="rect">
            <a:avLst/>
          </a:prstGeom>
          <a:noFill/>
          <a:ln w="9525">
            <a:noFill/>
            <a:miter lim="800000"/>
            <a:headEnd/>
            <a:tailEnd/>
          </a:ln>
          <a:effectLst/>
        </p:spPr>
      </p:pic>
      <p:pic>
        <p:nvPicPr>
          <p:cNvPr id="21508" name="Picture 4"/>
          <p:cNvPicPr>
            <a:picLocks noChangeAspect="1" noChangeArrowheads="1"/>
          </p:cNvPicPr>
          <p:nvPr/>
        </p:nvPicPr>
        <p:blipFill>
          <a:blip r:embed="rId4"/>
          <a:srcRect/>
          <a:stretch>
            <a:fillRect/>
          </a:stretch>
        </p:blipFill>
        <p:spPr bwMode="auto">
          <a:xfrm>
            <a:off x="3143241" y="2053559"/>
            <a:ext cx="2714644" cy="4661590"/>
          </a:xfrm>
          <a:prstGeom prst="rect">
            <a:avLst/>
          </a:prstGeom>
          <a:noFill/>
          <a:ln w="9525">
            <a:noFill/>
            <a:miter lim="800000"/>
            <a:headEnd/>
            <a:tailEnd/>
          </a:ln>
          <a:effectLst/>
        </p:spPr>
      </p:pic>
      <p:pic>
        <p:nvPicPr>
          <p:cNvPr id="21509" name="Picture 5"/>
          <p:cNvPicPr>
            <a:picLocks noChangeAspect="1" noChangeArrowheads="1"/>
          </p:cNvPicPr>
          <p:nvPr/>
        </p:nvPicPr>
        <p:blipFill>
          <a:blip r:embed="rId5"/>
          <a:srcRect/>
          <a:stretch>
            <a:fillRect/>
          </a:stretch>
        </p:blipFill>
        <p:spPr bwMode="auto">
          <a:xfrm>
            <a:off x="5958188" y="2000240"/>
            <a:ext cx="2809733" cy="471490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 y="3000372"/>
            <a:ext cx="8501122"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28596" y="3214686"/>
            <a:ext cx="2544286"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dirty="0" smtClean="0">
                <a:solidFill>
                  <a:srgbClr val="92D050"/>
                </a:solidFill>
                <a:latin typeface="Century Gothic" panose="020B0502020202020204" pitchFamily="34" charset="0"/>
                <a:ea typeface="微软雅黑" pitchFamily="34" charset="-122"/>
                <a:cs typeface="Arial" pitchFamily="34" charset="0"/>
              </a:rPr>
              <a:t>1. </a:t>
            </a:r>
            <a:r>
              <a:rPr lang="zh-CN" altLang="en-US" sz="3600" dirty="0" smtClean="0">
                <a:solidFill>
                  <a:srgbClr val="92D050"/>
                </a:solidFill>
                <a:latin typeface="Century Gothic" panose="020B0502020202020204" pitchFamily="34" charset="0"/>
                <a:ea typeface="微软雅黑" pitchFamily="34" charset="-122"/>
                <a:cs typeface="Arial" pitchFamily="34" charset="0"/>
              </a:rPr>
              <a:t>即时通讯</a:t>
            </a:r>
            <a:endParaRPr lang="zh-CN" altLang="en-US" sz="3600" dirty="0">
              <a:ln w="12700">
                <a:noFill/>
                <a:prstDash val="solid"/>
              </a:ln>
              <a:solidFill>
                <a:schemeClr val="bg1"/>
              </a:solidFill>
              <a:latin typeface="Arial" pitchFamily="34" charset="0"/>
              <a:ea typeface="微软雅黑" pitchFamily="34" charset="-122"/>
              <a:cs typeface="Arial" pitchFamily="34" charset="0"/>
            </a:endParaRPr>
          </a:p>
        </p:txBody>
      </p:sp>
      <p:sp>
        <p:nvSpPr>
          <p:cNvPr id="7" name="矩形 6"/>
          <p:cNvSpPr/>
          <p:nvPr/>
        </p:nvSpPr>
        <p:spPr>
          <a:xfrm>
            <a:off x="9072594" y="3000372"/>
            <a:ext cx="71438"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 y="3000372"/>
            <a:ext cx="8501122"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428596" y="3214686"/>
            <a:ext cx="1620957" cy="646331"/>
          </a:xfrm>
          <a:prstGeom prst="rect">
            <a:avLst/>
          </a:prstGeom>
          <a:effectLst>
            <a:outerShdw blurRad="50800" dist="38100" dir="5400000" algn="t" rotWithShape="0">
              <a:prstClr val="black">
                <a:alpha val="40000"/>
              </a:prstClr>
            </a:outerShdw>
          </a:effectLst>
        </p:spPr>
        <p:txBody>
          <a:bodyPr wrap="none">
            <a:spAutoFit/>
          </a:bodyPr>
          <a:lstStyle/>
          <a:p>
            <a:r>
              <a:rPr lang="en-US" altLang="zh-CN" sz="3600" dirty="0" smtClean="0">
                <a:solidFill>
                  <a:srgbClr val="92D050"/>
                </a:solidFill>
                <a:latin typeface="Century Gothic" panose="020B0502020202020204" pitchFamily="34" charset="0"/>
                <a:ea typeface="微软雅黑" pitchFamily="34" charset="-122"/>
                <a:cs typeface="Arial" pitchFamily="34" charset="0"/>
              </a:rPr>
              <a:t>3. </a:t>
            </a:r>
            <a:r>
              <a:rPr lang="zh-CN" altLang="en-US" sz="3600" dirty="0" smtClean="0">
                <a:solidFill>
                  <a:srgbClr val="92D050"/>
                </a:solidFill>
                <a:latin typeface="Century Gothic" panose="020B0502020202020204" pitchFamily="34" charset="0"/>
                <a:ea typeface="微软雅黑" pitchFamily="34" charset="-122"/>
                <a:cs typeface="Arial" pitchFamily="34" charset="0"/>
              </a:rPr>
              <a:t>设置</a:t>
            </a:r>
            <a:endParaRPr lang="zh-CN" altLang="en-US" sz="3600" dirty="0">
              <a:ln w="12700">
                <a:noFill/>
                <a:prstDash val="solid"/>
              </a:ln>
              <a:solidFill>
                <a:schemeClr val="bg1"/>
              </a:solidFill>
              <a:latin typeface="Arial" pitchFamily="34" charset="0"/>
              <a:ea typeface="微软雅黑" pitchFamily="34" charset="-122"/>
              <a:cs typeface="Arial" pitchFamily="34" charset="0"/>
            </a:endParaRPr>
          </a:p>
        </p:txBody>
      </p:sp>
      <p:sp>
        <p:nvSpPr>
          <p:cNvPr id="7" name="矩形 6"/>
          <p:cNvSpPr/>
          <p:nvPr/>
        </p:nvSpPr>
        <p:spPr>
          <a:xfrm>
            <a:off x="9072594" y="3000372"/>
            <a:ext cx="71438" cy="1000132"/>
          </a:xfrm>
          <a:prstGeom prst="rect">
            <a:avLst/>
          </a:prstGeom>
          <a:solidFill>
            <a:srgbClr val="FFFFFF">
              <a:alpha val="1098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设置</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000497" y="1357298"/>
            <a:ext cx="3643337" cy="5724644"/>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系统包含以下设置</a:t>
            </a:r>
            <a:r>
              <a:rPr lang="zh-CN" altLang="en-US" sz="2000" b="1" dirty="0" smtClean="0">
                <a:solidFill>
                  <a:schemeClr val="bg1"/>
                </a:solidFill>
                <a:latin typeface="微软雅黑" pitchFamily="34" charset="-122"/>
                <a:ea typeface="微软雅黑" pitchFamily="34" charset="-122"/>
                <a:cs typeface="Verdana" pitchFamily="34" charset="0"/>
              </a:rPr>
              <a:t>：</a:t>
            </a:r>
            <a:endParaRPr lang="en-US" altLang="zh-CN" sz="2000" b="1" dirty="0" smtClean="0">
              <a:solidFill>
                <a:schemeClr val="bg1"/>
              </a:solidFill>
              <a:latin typeface="微软雅黑" pitchFamily="34" charset="-122"/>
              <a:ea typeface="微软雅黑" pitchFamily="34" charset="-122"/>
              <a:cs typeface="Verdana" pitchFamily="34" charset="0"/>
            </a:endParaRPr>
          </a:p>
          <a:p>
            <a:pPr algn="ct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个人设置</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消息设置</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聊天记录管理</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账号安全</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en-US" altLang="zh-CN" sz="2000" b="1" dirty="0" smtClean="0">
                <a:solidFill>
                  <a:schemeClr val="bg1"/>
                </a:solidFill>
                <a:latin typeface="微软雅黑" pitchFamily="34" charset="-122"/>
                <a:ea typeface="微软雅黑" pitchFamily="34" charset="-122"/>
                <a:cs typeface="Verdana" pitchFamily="34" charset="0"/>
              </a:rPr>
              <a:t>           </a:t>
            </a:r>
            <a:r>
              <a:rPr lang="zh-CN" altLang="en-US" sz="2000" b="1" dirty="0" smtClean="0">
                <a:solidFill>
                  <a:schemeClr val="bg1"/>
                </a:solidFill>
                <a:latin typeface="微软雅黑" pitchFamily="34" charset="-122"/>
                <a:ea typeface="微软雅黑" pitchFamily="34" charset="-122"/>
                <a:cs typeface="Verdana" pitchFamily="34" charset="0"/>
              </a:rPr>
              <a:t>意见反馈</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检查更新</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3"/>
          <a:srcRect/>
          <a:stretch>
            <a:fillRect/>
          </a:stretch>
        </p:blipFill>
        <p:spPr bwMode="auto">
          <a:xfrm>
            <a:off x="357157" y="1285860"/>
            <a:ext cx="3160947" cy="528641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设置</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个人设置</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428596" y="1142984"/>
            <a:ext cx="8001056" cy="571504"/>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个人设置主要包括基本资料，自拍形象设置，修改密码和指纹设置：</a:t>
            </a:r>
            <a:endParaRPr lang="zh-CN" altLang="en-US" sz="2000" b="1" dirty="0">
              <a:solidFill>
                <a:schemeClr val="bg1"/>
              </a:solidFill>
              <a:latin typeface="微软雅黑" pitchFamily="34" charset="-122"/>
              <a:ea typeface="微软雅黑" pitchFamily="34" charset="-122"/>
            </a:endParaRPr>
          </a:p>
        </p:txBody>
      </p:sp>
      <p:pic>
        <p:nvPicPr>
          <p:cNvPr id="23554" name="Picture 2"/>
          <p:cNvPicPr>
            <a:picLocks noChangeAspect="1" noChangeArrowheads="1"/>
          </p:cNvPicPr>
          <p:nvPr/>
        </p:nvPicPr>
        <p:blipFill>
          <a:blip r:embed="rId3"/>
          <a:srcRect/>
          <a:stretch>
            <a:fillRect/>
          </a:stretch>
        </p:blipFill>
        <p:spPr bwMode="auto">
          <a:xfrm>
            <a:off x="214282" y="1857364"/>
            <a:ext cx="2910845" cy="4786346"/>
          </a:xfrm>
          <a:prstGeom prst="rect">
            <a:avLst/>
          </a:prstGeom>
          <a:noFill/>
          <a:ln w="9525">
            <a:noFill/>
            <a:miter lim="800000"/>
            <a:headEnd/>
            <a:tailEnd/>
          </a:ln>
          <a:effectLst/>
        </p:spPr>
      </p:pic>
      <p:pic>
        <p:nvPicPr>
          <p:cNvPr id="23555" name="Picture 3"/>
          <p:cNvPicPr>
            <a:picLocks noChangeAspect="1" noChangeArrowheads="1"/>
          </p:cNvPicPr>
          <p:nvPr/>
        </p:nvPicPr>
        <p:blipFill>
          <a:blip r:embed="rId4"/>
          <a:srcRect/>
          <a:stretch>
            <a:fillRect/>
          </a:stretch>
        </p:blipFill>
        <p:spPr bwMode="auto">
          <a:xfrm>
            <a:off x="3284099" y="1857364"/>
            <a:ext cx="2859537" cy="4795852"/>
          </a:xfrm>
          <a:prstGeom prst="rect">
            <a:avLst/>
          </a:prstGeom>
          <a:noFill/>
          <a:ln w="9525">
            <a:noFill/>
            <a:miter lim="800000"/>
            <a:headEnd/>
            <a:tailEnd/>
          </a:ln>
          <a:effectLst/>
        </p:spPr>
      </p:pic>
      <p:pic>
        <p:nvPicPr>
          <p:cNvPr id="23556" name="Picture 4"/>
          <p:cNvPicPr>
            <a:picLocks noChangeAspect="1" noChangeArrowheads="1"/>
          </p:cNvPicPr>
          <p:nvPr/>
        </p:nvPicPr>
        <p:blipFill>
          <a:blip r:embed="rId5"/>
          <a:srcRect/>
          <a:stretch>
            <a:fillRect/>
          </a:stretch>
        </p:blipFill>
        <p:spPr bwMode="auto">
          <a:xfrm>
            <a:off x="6259552" y="1857388"/>
            <a:ext cx="2813042" cy="47863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设置</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消息设置</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857224" y="1071546"/>
            <a:ext cx="8001056" cy="553998"/>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可以对系统接收消息的提示方式进行设置</a:t>
            </a:r>
            <a:endParaRPr lang="zh-CN" altLang="en-US" sz="2000" b="1" dirty="0">
              <a:solidFill>
                <a:schemeClr val="bg1"/>
              </a:solidFill>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3"/>
          <a:srcRect/>
          <a:stretch>
            <a:fillRect/>
          </a:stretch>
        </p:blipFill>
        <p:spPr bwMode="auto">
          <a:xfrm>
            <a:off x="2786050" y="1785926"/>
            <a:ext cx="3276600" cy="49815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设置</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聊天记录管理</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142984"/>
            <a:ext cx="6929486" cy="553998"/>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可以导出和删除聊天记录：</a:t>
            </a:r>
            <a:endParaRPr lang="zh-CN" altLang="en-US" sz="2000" b="1" dirty="0">
              <a:solidFill>
                <a:schemeClr val="bg1"/>
              </a:solidFill>
              <a:latin typeface="微软雅黑" pitchFamily="34" charset="-122"/>
              <a:ea typeface="微软雅黑" pitchFamily="34" charset="-122"/>
            </a:endParaRPr>
          </a:p>
        </p:txBody>
      </p:sp>
      <p:pic>
        <p:nvPicPr>
          <p:cNvPr id="25603" name="Picture 3"/>
          <p:cNvPicPr>
            <a:picLocks noChangeAspect="1" noChangeArrowheads="1"/>
          </p:cNvPicPr>
          <p:nvPr/>
        </p:nvPicPr>
        <p:blipFill>
          <a:blip r:embed="rId3"/>
          <a:srcRect/>
          <a:stretch>
            <a:fillRect/>
          </a:stretch>
        </p:blipFill>
        <p:spPr bwMode="auto">
          <a:xfrm>
            <a:off x="785786" y="1785950"/>
            <a:ext cx="2941759" cy="4929198"/>
          </a:xfrm>
          <a:prstGeom prst="rect">
            <a:avLst/>
          </a:prstGeom>
          <a:noFill/>
          <a:ln w="9525">
            <a:noFill/>
            <a:miter lim="800000"/>
            <a:headEnd/>
            <a:tailEnd/>
          </a:ln>
          <a:effectLst/>
        </p:spPr>
      </p:pic>
      <p:pic>
        <p:nvPicPr>
          <p:cNvPr id="25604" name="Picture 4"/>
          <p:cNvPicPr>
            <a:picLocks noChangeAspect="1" noChangeArrowheads="1"/>
          </p:cNvPicPr>
          <p:nvPr/>
        </p:nvPicPr>
        <p:blipFill>
          <a:blip r:embed="rId4"/>
          <a:srcRect/>
          <a:stretch>
            <a:fillRect/>
          </a:stretch>
        </p:blipFill>
        <p:spPr bwMode="auto">
          <a:xfrm>
            <a:off x="4286248" y="1733232"/>
            <a:ext cx="2857520" cy="498191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929061"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设置</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账号安全</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142984"/>
            <a:ext cx="6929486" cy="499624"/>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可以对账号绑定的邮箱和手机号码进行修改：</a:t>
            </a:r>
            <a:endParaRPr lang="zh-CN" altLang="en-US" sz="2000" b="1" dirty="0">
              <a:solidFill>
                <a:schemeClr val="bg1"/>
              </a:solidFill>
              <a:latin typeface="微软雅黑" pitchFamily="34" charset="-122"/>
              <a:ea typeface="微软雅黑" pitchFamily="34" charset="-122"/>
            </a:endParaRPr>
          </a:p>
        </p:txBody>
      </p:sp>
      <p:pic>
        <p:nvPicPr>
          <p:cNvPr id="26627" name="Picture 3"/>
          <p:cNvPicPr>
            <a:picLocks noChangeAspect="1" noChangeArrowheads="1"/>
          </p:cNvPicPr>
          <p:nvPr/>
        </p:nvPicPr>
        <p:blipFill>
          <a:blip r:embed="rId3"/>
          <a:srcRect/>
          <a:stretch>
            <a:fillRect/>
          </a:stretch>
        </p:blipFill>
        <p:spPr bwMode="auto">
          <a:xfrm>
            <a:off x="71406" y="1928802"/>
            <a:ext cx="2899542" cy="4572032"/>
          </a:xfrm>
          <a:prstGeom prst="rect">
            <a:avLst/>
          </a:prstGeom>
          <a:noFill/>
          <a:ln w="9525">
            <a:noFill/>
            <a:miter lim="800000"/>
            <a:headEnd/>
            <a:tailEnd/>
          </a:ln>
          <a:effectLst/>
        </p:spPr>
      </p:pic>
      <p:pic>
        <p:nvPicPr>
          <p:cNvPr id="26628" name="Picture 4"/>
          <p:cNvPicPr>
            <a:picLocks noChangeAspect="1" noChangeArrowheads="1"/>
          </p:cNvPicPr>
          <p:nvPr/>
        </p:nvPicPr>
        <p:blipFill>
          <a:blip r:embed="rId4"/>
          <a:srcRect/>
          <a:stretch>
            <a:fillRect/>
          </a:stretch>
        </p:blipFill>
        <p:spPr bwMode="auto">
          <a:xfrm>
            <a:off x="3143240" y="2000240"/>
            <a:ext cx="2928959" cy="4482580"/>
          </a:xfrm>
          <a:prstGeom prst="rect">
            <a:avLst/>
          </a:prstGeom>
          <a:noFill/>
          <a:ln w="9525">
            <a:noFill/>
            <a:miter lim="800000"/>
            <a:headEnd/>
            <a:tailEnd/>
          </a:ln>
          <a:effectLst/>
        </p:spPr>
      </p:pic>
      <p:pic>
        <p:nvPicPr>
          <p:cNvPr id="26629" name="Picture 5"/>
          <p:cNvPicPr>
            <a:picLocks noChangeAspect="1" noChangeArrowheads="1"/>
          </p:cNvPicPr>
          <p:nvPr/>
        </p:nvPicPr>
        <p:blipFill>
          <a:blip r:embed="rId5"/>
          <a:srcRect/>
          <a:stretch>
            <a:fillRect/>
          </a:stretch>
        </p:blipFill>
        <p:spPr bwMode="auto">
          <a:xfrm>
            <a:off x="6196094" y="1928802"/>
            <a:ext cx="2876500" cy="457203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5072070"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设置</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rPr>
              <a:t>意见反馈及检查更新</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7" name="TextBox 6"/>
          <p:cNvSpPr txBox="1"/>
          <p:nvPr/>
        </p:nvSpPr>
        <p:spPr>
          <a:xfrm>
            <a:off x="642910" y="1495372"/>
            <a:ext cx="6929486" cy="2862322"/>
          </a:xfrm>
          <a:prstGeom prst="rect">
            <a:avLst/>
          </a:prstGeom>
          <a:noFill/>
        </p:spPr>
        <p:txBody>
          <a:bodyPr wrap="square" rtlCol="0">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意见反馈：</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dirty="0" smtClean="0">
                <a:solidFill>
                  <a:schemeClr val="bg1"/>
                </a:solidFill>
                <a:latin typeface="微软雅黑" pitchFamily="34" charset="-122"/>
                <a:ea typeface="微软雅黑" pitchFamily="34" charset="-122"/>
              </a:rPr>
              <a:t>用户可以对系统提出意见反馈，有助于提高系统的友好性。</a:t>
            </a:r>
            <a:endParaRPr lang="en-US" altLang="zh-CN" sz="2000" dirty="0" smtClean="0">
              <a:solidFill>
                <a:schemeClr val="bg1"/>
              </a:solidFill>
              <a:latin typeface="微软雅黑" pitchFamily="34" charset="-122"/>
              <a:ea typeface="微软雅黑" pitchFamily="34" charset="-122"/>
            </a:endParaRPr>
          </a:p>
          <a:p>
            <a:pPr>
              <a:lnSpc>
                <a:spcPct val="150000"/>
              </a:lnSpc>
            </a:pPr>
            <a:endParaRPr lang="en-US" altLang="zh-CN" sz="2000" dirty="0" smtClean="0">
              <a:solidFill>
                <a:schemeClr val="bg1"/>
              </a:solidFill>
              <a:latin typeface="微软雅黑" pitchFamily="34" charset="-122"/>
              <a:ea typeface="微软雅黑" pitchFamily="34" charset="-122"/>
            </a:endParaRPr>
          </a:p>
          <a:p>
            <a:pPr>
              <a:lnSpc>
                <a:spcPct val="150000"/>
              </a:lnSpc>
            </a:pPr>
            <a:r>
              <a:rPr lang="zh-CN" altLang="en-US" sz="2000" b="1" dirty="0" smtClean="0">
                <a:solidFill>
                  <a:schemeClr val="bg1"/>
                </a:solidFill>
                <a:latin typeface="微软雅黑" pitchFamily="34" charset="-122"/>
                <a:ea typeface="微软雅黑" pitchFamily="34" charset="-122"/>
              </a:rPr>
              <a:t>检查更新</a:t>
            </a:r>
            <a:endParaRPr lang="en-US" altLang="zh-CN" sz="2000" b="1" dirty="0" smtClean="0">
              <a:solidFill>
                <a:schemeClr val="bg1"/>
              </a:solidFill>
              <a:latin typeface="微软雅黑" pitchFamily="34" charset="-122"/>
              <a:ea typeface="微软雅黑" pitchFamily="34" charset="-122"/>
            </a:endParaRPr>
          </a:p>
          <a:p>
            <a:pPr>
              <a:lnSpc>
                <a:spcPct val="150000"/>
              </a:lnSpc>
            </a:pPr>
            <a:r>
              <a:rPr lang="zh-CN" altLang="en-US" sz="2000" dirty="0" smtClean="0">
                <a:solidFill>
                  <a:schemeClr val="bg1"/>
                </a:solidFill>
                <a:latin typeface="微软雅黑" pitchFamily="34" charset="-122"/>
                <a:ea typeface="微软雅黑" pitchFamily="34" charset="-122"/>
              </a:rPr>
              <a:t>系统支持自动检查更新，如果有更新会提示更新系统，用户可以选择是否更新系统。</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a:solidFill>
                  <a:schemeClr val="bg1"/>
                </a:solidFill>
                <a:latin typeface="微软雅黑" pitchFamily="34" charset="-122"/>
                <a:ea typeface="微软雅黑" pitchFamily="34" charset="-122"/>
              </a:rPr>
              <a:t>系统登录</a:t>
            </a: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786182" y="2285992"/>
            <a:ext cx="4572032" cy="1015663"/>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系统登录页面如左图所示，系统支持账号，手机和邮箱登录。 </a:t>
            </a:r>
            <a:endParaRPr lang="zh-CN" altLang="en-US" sz="2000" b="1" dirty="0">
              <a:solidFill>
                <a:schemeClr val="bg1"/>
              </a:solidFill>
              <a:latin typeface="微软雅黑" pitchFamily="34" charset="-122"/>
              <a:ea typeface="微软雅黑" pitchFamily="34" charset="-122"/>
            </a:endParaRPr>
          </a:p>
        </p:txBody>
      </p:sp>
      <p:pic>
        <p:nvPicPr>
          <p:cNvPr id="7" name="Picture 2"/>
          <p:cNvPicPr>
            <a:picLocks noChangeAspect="1" noChangeArrowheads="1"/>
          </p:cNvPicPr>
          <p:nvPr/>
        </p:nvPicPr>
        <p:blipFill>
          <a:blip r:embed="rId3"/>
          <a:srcRect/>
          <a:stretch>
            <a:fillRect/>
          </a:stretch>
        </p:blipFill>
        <p:spPr bwMode="auto">
          <a:xfrm>
            <a:off x="571472" y="1857364"/>
            <a:ext cx="2786082" cy="438974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注册</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00430" y="2285992"/>
            <a:ext cx="4714908" cy="1015663"/>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系统注册页面如左图所示，系统支持手机和邮箱注册。 </a:t>
            </a:r>
            <a:endParaRPr lang="zh-CN" altLang="en-US" sz="2000" b="1" dirty="0">
              <a:solidFill>
                <a:schemeClr val="bg1"/>
              </a:solidFill>
              <a:latin typeface="微软雅黑" pitchFamily="34" charset="-122"/>
              <a:ea typeface="微软雅黑" pitchFamily="34" charset="-122"/>
            </a:endParaRPr>
          </a:p>
        </p:txBody>
      </p:sp>
      <p:pic>
        <p:nvPicPr>
          <p:cNvPr id="8" name="Picture 3"/>
          <p:cNvPicPr>
            <a:picLocks noChangeAspect="1" noChangeArrowheads="1"/>
          </p:cNvPicPr>
          <p:nvPr/>
        </p:nvPicPr>
        <p:blipFill>
          <a:blip r:embed="rId3"/>
          <a:srcRect/>
          <a:stretch>
            <a:fillRect/>
          </a:stretch>
        </p:blipFill>
        <p:spPr bwMode="auto">
          <a:xfrm>
            <a:off x="428596" y="1643050"/>
            <a:ext cx="2857488" cy="336992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联系人</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286248" y="1714488"/>
            <a:ext cx="4572032" cy="2400657"/>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联系人列表中展示联系人名称和性别，可用联系人账号，昵称和电话进行查找。可以点击页面上方的加号添加联系人，可从联系人列表中删除对方。界面设计如左图所示：</a:t>
            </a:r>
            <a:endParaRPr lang="zh-CN" altLang="en-US" sz="2000" b="1" dirty="0">
              <a:solidFill>
                <a:schemeClr val="bg1"/>
              </a:solidFill>
              <a:latin typeface="微软雅黑" pitchFamily="34" charset="-122"/>
              <a:ea typeface="微软雅黑" pitchFamily="34" charset="-122"/>
            </a:endParaRPr>
          </a:p>
        </p:txBody>
      </p:sp>
      <p:pic>
        <p:nvPicPr>
          <p:cNvPr id="9" name="图片 8"/>
          <p:cNvPicPr/>
          <p:nvPr/>
        </p:nvPicPr>
        <p:blipFill>
          <a:blip r:embed="rId3"/>
          <a:srcRect/>
          <a:stretch>
            <a:fillRect/>
          </a:stretch>
        </p:blipFill>
        <p:spPr bwMode="auto">
          <a:xfrm>
            <a:off x="785786" y="1643050"/>
            <a:ext cx="2857520" cy="450057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会话</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286248" y="1386095"/>
            <a:ext cx="4857752" cy="6186309"/>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rPr>
              <a:t>      用户通过点击联系人列表中的好友与其建立对话关系，会话包含</a:t>
            </a:r>
            <a:r>
              <a:rPr lang="zh-CN" altLang="en-US" sz="2000" b="1" dirty="0" smtClean="0">
                <a:solidFill>
                  <a:schemeClr val="bg1"/>
                </a:solidFill>
                <a:latin typeface="微软雅黑" pitchFamily="34" charset="-122"/>
                <a:ea typeface="微软雅黑" pitchFamily="34" charset="-122"/>
                <a:cs typeface="Verdana" pitchFamily="34" charset="0"/>
              </a:rPr>
              <a:t>以下内容：</a:t>
            </a:r>
            <a:endParaRPr lang="en-US" altLang="zh-CN" sz="2000" b="1" dirty="0" smtClean="0">
              <a:solidFill>
                <a:schemeClr val="bg1"/>
              </a:solidFill>
              <a:latin typeface="微软雅黑" pitchFamily="34" charset="-122"/>
              <a:ea typeface="微软雅黑" pitchFamily="34" charset="-122"/>
              <a:cs typeface="Verdana" pitchFamily="34" charset="0"/>
            </a:endParaRPr>
          </a:p>
          <a:p>
            <a:pPr algn="ct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文字及图片</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文件信息</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位置信息</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语音短信</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en-US" altLang="zh-CN" sz="2000" b="1" dirty="0" smtClean="0">
                <a:solidFill>
                  <a:schemeClr val="bg1"/>
                </a:solidFill>
                <a:latin typeface="微软雅黑" pitchFamily="34" charset="-122"/>
                <a:ea typeface="微软雅黑" pitchFamily="34" charset="-122"/>
                <a:cs typeface="Verdana" pitchFamily="34" charset="0"/>
              </a:rPr>
              <a:t>   </a:t>
            </a:r>
            <a:r>
              <a:rPr lang="zh-CN" altLang="en-US" sz="2000" b="1" dirty="0" smtClean="0">
                <a:solidFill>
                  <a:schemeClr val="bg1"/>
                </a:solidFill>
                <a:latin typeface="微软雅黑" pitchFamily="34" charset="-122"/>
                <a:ea typeface="微软雅黑" pitchFamily="34" charset="-122"/>
                <a:cs typeface="Verdana" pitchFamily="34" charset="0"/>
              </a:rPr>
              <a:t>音视频通讯</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buFont typeface="Wingdings" pitchFamily="2" charset="2"/>
              <a:buChar char="l"/>
            </a:pPr>
            <a:r>
              <a:rPr lang="zh-CN" altLang="en-US" sz="2000" b="1" dirty="0" smtClean="0">
                <a:solidFill>
                  <a:schemeClr val="bg1"/>
                </a:solidFill>
                <a:latin typeface="微软雅黑" pitchFamily="34" charset="-122"/>
                <a:ea typeface="微软雅黑" pitchFamily="34" charset="-122"/>
                <a:cs typeface="Verdana" pitchFamily="34" charset="0"/>
              </a:rPr>
              <a:t>    视频会议</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3"/>
          <a:srcRect/>
          <a:stretch>
            <a:fillRect/>
          </a:stretch>
        </p:blipFill>
        <p:spPr bwMode="auto">
          <a:xfrm>
            <a:off x="471482" y="1357298"/>
            <a:ext cx="3171824" cy="535017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2" y="357188"/>
            <a:ext cx="3357557"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cs typeface="Verdana" pitchFamily="34" charset="0"/>
              </a:rPr>
              <a:t>文字及图片</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4214810" y="1556644"/>
            <a:ext cx="4500594" cy="4801314"/>
          </a:xfrm>
          <a:prstGeom prst="rect">
            <a:avLst/>
          </a:prstGeom>
          <a:noFill/>
          <a:ln w="9525">
            <a:noFill/>
            <a:miter lim="800000"/>
            <a:headEnd/>
            <a:tailEnd/>
          </a:ln>
        </p:spPr>
        <p:txBody>
          <a:bodyPr wrap="square">
            <a:spAutoFit/>
          </a:bodyPr>
          <a:lstStyle/>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发送文字信息是最常见的聊天方式，在输入框中输入文字点击发送，还可以发送表情和图片（图片可以是本地图片也可以拍照发送）。</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srcRect/>
          <a:stretch>
            <a:fillRect/>
          </a:stretch>
        </p:blipFill>
        <p:spPr bwMode="auto">
          <a:xfrm>
            <a:off x="714348" y="1535183"/>
            <a:ext cx="2643205" cy="446558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txBox="1">
            <a:spLocks noChangeArrowheads="1"/>
          </p:cNvSpPr>
          <p:nvPr/>
        </p:nvSpPr>
        <p:spPr bwMode="auto">
          <a:xfrm>
            <a:off x="7858125" y="285750"/>
            <a:ext cx="1071563" cy="357188"/>
          </a:xfrm>
          <a:prstGeom prst="rect">
            <a:avLst/>
          </a:prstGeom>
          <a:noFill/>
          <a:ln w="9525">
            <a:noFill/>
            <a:miter lim="800000"/>
            <a:headEnd/>
            <a:tailEnd/>
          </a:ln>
        </p:spPr>
        <p:txBody>
          <a:bodyPr anchor="b"/>
          <a:lstStyle/>
          <a:p>
            <a:pPr marL="534988" indent="-534988" algn="just" defTabSz="912813">
              <a:lnSpc>
                <a:spcPct val="220000"/>
              </a:lnSpc>
            </a:pPr>
            <a:endParaRPr lang="en-CA" altLang="en-US" sz="2900" b="1">
              <a:latin typeface="楷体" pitchFamily="49" charset="-122"/>
              <a:ea typeface="楷体" pitchFamily="49" charset="-122"/>
            </a:endParaRPr>
          </a:p>
        </p:txBody>
      </p:sp>
      <p:sp>
        <p:nvSpPr>
          <p:cNvPr id="4099" name="TextBox 63"/>
          <p:cNvSpPr txBox="1">
            <a:spLocks noChangeArrowheads="1"/>
          </p:cNvSpPr>
          <p:nvPr/>
        </p:nvSpPr>
        <p:spPr bwMode="auto">
          <a:xfrm>
            <a:off x="500063" y="357188"/>
            <a:ext cx="2571750" cy="523875"/>
          </a:xfrm>
          <a:prstGeom prst="rect">
            <a:avLst/>
          </a:prstGeom>
          <a:noFill/>
          <a:ln w="9525">
            <a:noFill/>
            <a:miter lim="800000"/>
            <a:headEnd/>
            <a:tailEnd/>
          </a:ln>
        </p:spPr>
        <p:txBody>
          <a:bodyPr>
            <a:spAutoFit/>
          </a:bodyPr>
          <a:lstStyle/>
          <a:p>
            <a:r>
              <a:rPr lang="zh-CN" altLang="en-US" sz="2800" b="1" dirty="0" smtClean="0">
                <a:solidFill>
                  <a:schemeClr val="bg1"/>
                </a:solidFill>
                <a:latin typeface="微软雅黑" pitchFamily="34" charset="-122"/>
                <a:ea typeface="微软雅黑" pitchFamily="34" charset="-122"/>
              </a:rPr>
              <a:t>会话</a:t>
            </a:r>
            <a:r>
              <a:rPr lang="en-US" altLang="zh-CN" sz="2800" b="1" dirty="0" smtClean="0">
                <a:solidFill>
                  <a:schemeClr val="bg1"/>
                </a:solidFill>
                <a:latin typeface="微软雅黑" pitchFamily="34" charset="-122"/>
                <a:ea typeface="微软雅黑" pitchFamily="34" charset="-122"/>
              </a:rPr>
              <a:t>-</a:t>
            </a:r>
            <a:r>
              <a:rPr lang="zh-CN" altLang="en-US" sz="2800" b="1" dirty="0" smtClean="0">
                <a:solidFill>
                  <a:schemeClr val="bg1"/>
                </a:solidFill>
                <a:latin typeface="微软雅黑" pitchFamily="34" charset="-122"/>
                <a:ea typeface="微软雅黑" pitchFamily="34" charset="-122"/>
                <a:cs typeface="Verdana" pitchFamily="34" charset="0"/>
              </a:rPr>
              <a:t>文件信息</a:t>
            </a:r>
            <a:endParaRPr lang="zh-CN" altLang="en-US" sz="2800" b="1" dirty="0">
              <a:solidFill>
                <a:schemeClr val="bg1"/>
              </a:solidFill>
              <a:latin typeface="微软雅黑" pitchFamily="34" charset="-122"/>
              <a:ea typeface="微软雅黑" pitchFamily="34" charset="-122"/>
            </a:endParaRPr>
          </a:p>
        </p:txBody>
      </p:sp>
      <p:sp>
        <p:nvSpPr>
          <p:cNvPr id="92" name="椭圆 91"/>
          <p:cNvSpPr/>
          <p:nvPr/>
        </p:nvSpPr>
        <p:spPr>
          <a:xfrm>
            <a:off x="0" y="928670"/>
            <a:ext cx="9144000" cy="45719"/>
          </a:xfrm>
          <a:prstGeom prst="ellipse">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2400" b="1" dirty="0">
              <a:latin typeface="楷体" pitchFamily="49" charset="-122"/>
              <a:ea typeface="楷体" pitchFamily="49" charset="-122"/>
            </a:endParaRPr>
          </a:p>
        </p:txBody>
      </p:sp>
      <p:sp>
        <p:nvSpPr>
          <p:cNvPr id="4103" name="TextBox 13"/>
          <p:cNvSpPr txBox="1">
            <a:spLocks noChangeArrowheads="1"/>
          </p:cNvSpPr>
          <p:nvPr/>
        </p:nvSpPr>
        <p:spPr bwMode="auto">
          <a:xfrm>
            <a:off x="3571868" y="2018308"/>
            <a:ext cx="5000631" cy="4339650"/>
          </a:xfrm>
          <a:prstGeom prst="rect">
            <a:avLst/>
          </a:prstGeom>
          <a:noFill/>
          <a:ln w="9525">
            <a:noFill/>
            <a:miter lim="800000"/>
            <a:headEnd/>
            <a:tailEnd/>
          </a:ln>
        </p:spPr>
        <p:txBody>
          <a:bodyPr wrap="square">
            <a:spAutoFit/>
          </a:bodyPr>
          <a:lstStyle/>
          <a:p>
            <a:pPr>
              <a:lnSpc>
                <a:spcPct val="150000"/>
              </a:lnSpc>
            </a:pPr>
            <a:r>
              <a:rPr lang="en-US" altLang="zh-CN" sz="2000" b="1" dirty="0" smtClean="0">
                <a:solidFill>
                  <a:schemeClr val="bg1"/>
                </a:solidFill>
                <a:latin typeface="微软雅黑" pitchFamily="34" charset="-122"/>
                <a:ea typeface="微软雅黑" pitchFamily="34" charset="-122"/>
                <a:cs typeface="Verdana" pitchFamily="34" charset="0"/>
              </a:rPr>
              <a:t>       </a:t>
            </a:r>
            <a:r>
              <a:rPr lang="zh-CN" altLang="en-US" sz="2000" b="1" dirty="0" smtClean="0">
                <a:solidFill>
                  <a:schemeClr val="bg1"/>
                </a:solidFill>
                <a:latin typeface="微软雅黑" pitchFamily="34" charset="-122"/>
                <a:ea typeface="微软雅黑" pitchFamily="34" charset="-122"/>
                <a:cs typeface="Verdana" pitchFamily="34" charset="0"/>
              </a:rPr>
              <a:t>点击会话窗口下方的加号，在展开的窗口中选择文件图标就可以发送任意格式的文件。</a:t>
            </a: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endParaRPr lang="en-US" altLang="zh-CN" sz="2000" b="1" dirty="0" smtClean="0">
              <a:solidFill>
                <a:schemeClr val="bg1"/>
              </a:solidFill>
              <a:latin typeface="微软雅黑" pitchFamily="34" charset="-122"/>
              <a:ea typeface="微软雅黑" pitchFamily="34" charset="-122"/>
              <a:cs typeface="Verdana" pitchFamily="34" charset="0"/>
            </a:endParaRPr>
          </a:p>
          <a:p>
            <a:pPr>
              <a:lnSpc>
                <a:spcPct val="150000"/>
              </a:lnSpc>
            </a:pPr>
            <a:r>
              <a:rPr lang="zh-CN" altLang="en-US" sz="2000" b="1" dirty="0" smtClean="0">
                <a:solidFill>
                  <a:schemeClr val="bg1"/>
                </a:solidFill>
                <a:latin typeface="微软雅黑" pitchFamily="34" charset="-122"/>
                <a:ea typeface="微软雅黑" pitchFamily="34" charset="-122"/>
                <a:cs typeface="Verdana" pitchFamily="34" charset="0"/>
              </a:rPr>
              <a:t>         </a:t>
            </a:r>
            <a:r>
              <a:rPr lang="en-US" altLang="zh-CN" sz="2000" b="1" dirty="0" smtClean="0">
                <a:solidFill>
                  <a:schemeClr val="bg1"/>
                </a:solidFill>
                <a:latin typeface="微软雅黑" pitchFamily="34" charset="-122"/>
                <a:ea typeface="微软雅黑" pitchFamily="34" charset="-122"/>
                <a:cs typeface="Verdana" pitchFamily="34" charset="0"/>
              </a:rPr>
              <a:t>           </a:t>
            </a: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endParaRPr lang="en-US" altLang="zh-CN" sz="1600" dirty="0" smtClean="0">
              <a:solidFill>
                <a:schemeClr val="bg1"/>
              </a:solidFill>
              <a:latin typeface="微软雅黑" pitchFamily="34" charset="-122"/>
              <a:ea typeface="微软雅黑" pitchFamily="34" charset="-122"/>
            </a:endParaRPr>
          </a:p>
          <a:p>
            <a:pPr>
              <a:lnSpc>
                <a:spcPct val="150000"/>
              </a:lnSpc>
            </a:pPr>
            <a:r>
              <a:rPr lang="en-US" altLang="zh-CN" sz="1600" dirty="0" smtClean="0">
                <a:solidFill>
                  <a:schemeClr val="bg1"/>
                </a:solidFill>
                <a:latin typeface="微软雅黑" pitchFamily="34" charset="-122"/>
                <a:ea typeface="微软雅黑" pitchFamily="34" charset="-122"/>
              </a:rPr>
              <a:t>  </a:t>
            </a:r>
            <a:endParaRPr lang="zh-CN" altLang="en-US" sz="1600" dirty="0">
              <a:solidFill>
                <a:schemeClr val="bg1"/>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a:srcRect/>
          <a:stretch>
            <a:fillRect/>
          </a:stretch>
        </p:blipFill>
        <p:spPr bwMode="auto">
          <a:xfrm>
            <a:off x="571472" y="1785926"/>
            <a:ext cx="2786082" cy="471734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4129</TotalTime>
  <Words>980</Words>
  <PresentationFormat>全屏显示(4:3)</PresentationFormat>
  <Paragraphs>224</Paragraphs>
  <Slides>36</Slides>
  <Notes>32</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幻灯片 1</vt:lpstr>
      <vt:lpstr>1. 即时通讯  2. 微应用  3. 设置  </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zhangjian</dc:creator>
  <cp:lastModifiedBy>Administrator</cp:lastModifiedBy>
  <cp:revision>374</cp:revision>
  <dcterms:created xsi:type="dcterms:W3CDTF">2015-07-09T01:40:54Z</dcterms:created>
  <dcterms:modified xsi:type="dcterms:W3CDTF">2015-09-24T05:50:44Z</dcterms:modified>
</cp:coreProperties>
</file>